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handoutMasterIdLst>
    <p:handoutMasterId r:id="rId27"/>
  </p:handoutMasterIdLst>
  <p:sldIdLst>
    <p:sldId id="256" r:id="rId3"/>
    <p:sldId id="443" r:id="rId4"/>
    <p:sldId id="445" r:id="rId5"/>
    <p:sldId id="446" r:id="rId6"/>
    <p:sldId id="444" r:id="rId7"/>
    <p:sldId id="450" r:id="rId8"/>
    <p:sldId id="447" r:id="rId9"/>
    <p:sldId id="448" r:id="rId10"/>
    <p:sldId id="449" r:id="rId11"/>
    <p:sldId id="459" r:id="rId12"/>
    <p:sldId id="460" r:id="rId13"/>
    <p:sldId id="461" r:id="rId14"/>
    <p:sldId id="453" r:id="rId15"/>
    <p:sldId id="452" r:id="rId16"/>
    <p:sldId id="451" r:id="rId17"/>
    <p:sldId id="454" r:id="rId18"/>
    <p:sldId id="465" r:id="rId19"/>
    <p:sldId id="455" r:id="rId20"/>
    <p:sldId id="464" r:id="rId21"/>
    <p:sldId id="456" r:id="rId22"/>
    <p:sldId id="463" r:id="rId23"/>
    <p:sldId id="458" r:id="rId24"/>
    <p:sldId id="46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C87A7D-BB42-4E1C-80E4-E7EBD1EEE8BD}" v="70" dt="2024-11-04T23:30:05.552"/>
    <p1510:client id="{EFA5CD89-0497-4C64-A1F1-A58682CEBF72}" v="91" dt="2024-11-04T23:59:29.5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4959" autoAdjust="0"/>
  </p:normalViewPr>
  <p:slideViewPr>
    <p:cSldViewPr snapToGrid="0">
      <p:cViewPr varScale="1">
        <p:scale>
          <a:sx n="63" d="100"/>
          <a:sy n="63" d="100"/>
        </p:scale>
        <p:origin x="764" y="3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ystin Schultz" userId="R5wlJyL93ZbHr8wp41unoEuqqFwIVOVWj64L+1HzRYk=" providerId="None" clId="Web-{56C27FA2-8F4D-47FF-80B2-723D2C0B6ED1}"/>
    <pc:docChg chg="addSld modSld">
      <pc:chgData name="Chrystin Schultz" userId="R5wlJyL93ZbHr8wp41unoEuqqFwIVOVWj64L+1HzRYk=" providerId="None" clId="Web-{56C27FA2-8F4D-47FF-80B2-723D2C0B6ED1}" dt="2024-10-17T21:56:12.425" v="31" actId="20577"/>
      <pc:docMkLst>
        <pc:docMk/>
      </pc:docMkLst>
      <pc:sldChg chg="modSp new">
        <pc:chgData name="Chrystin Schultz" userId="R5wlJyL93ZbHr8wp41unoEuqqFwIVOVWj64L+1HzRYk=" providerId="None" clId="Web-{56C27FA2-8F4D-47FF-80B2-723D2C0B6ED1}" dt="2024-10-17T21:56:12.425" v="31" actId="20577"/>
        <pc:sldMkLst>
          <pc:docMk/>
          <pc:sldMk cId="3564049060" sldId="444"/>
        </pc:sldMkLst>
        <pc:spChg chg="mod">
          <ac:chgData name="Chrystin Schultz" userId="R5wlJyL93ZbHr8wp41unoEuqqFwIVOVWj64L+1HzRYk=" providerId="None" clId="Web-{56C27FA2-8F4D-47FF-80B2-723D2C0B6ED1}" dt="2024-10-17T21:48:52.047" v="4" actId="20577"/>
          <ac:spMkLst>
            <pc:docMk/>
            <pc:sldMk cId="3564049060" sldId="444"/>
            <ac:spMk id="2" creationId="{1D853784-2D3A-5F76-6538-DC676D79E7CB}"/>
          </ac:spMkLst>
        </pc:spChg>
        <pc:spChg chg="mod">
          <ac:chgData name="Chrystin Schultz" userId="R5wlJyL93ZbHr8wp41unoEuqqFwIVOVWj64L+1HzRYk=" providerId="None" clId="Web-{56C27FA2-8F4D-47FF-80B2-723D2C0B6ED1}" dt="2024-10-17T21:56:12.425" v="31" actId="20577"/>
          <ac:spMkLst>
            <pc:docMk/>
            <pc:sldMk cId="3564049060" sldId="444"/>
            <ac:spMk id="4" creationId="{A2C3755A-3083-7DF6-2BF1-805B0D908E0F}"/>
          </ac:spMkLst>
        </pc:spChg>
      </pc:sldChg>
    </pc:docChg>
  </pc:docChgLst>
  <pc:docChgLst>
    <pc:chgData name="Chrystin Schultz" userId="R5wlJyL93ZbHr8wp41unoEuqqFwIVOVWj64L+1HzRYk=" providerId="None" clId="Web-{86C87A7D-BB42-4E1C-80E4-E7EBD1EEE8BD}"/>
    <pc:docChg chg="addSld delSld modSld">
      <pc:chgData name="Chrystin Schultz" userId="R5wlJyL93ZbHr8wp41unoEuqqFwIVOVWj64L+1HzRYk=" providerId="None" clId="Web-{86C87A7D-BB42-4E1C-80E4-E7EBD1EEE8BD}" dt="2024-11-04T23:30:05.552" v="140"/>
      <pc:docMkLst>
        <pc:docMk/>
      </pc:docMkLst>
      <pc:sldChg chg="modNotes">
        <pc:chgData name="Chrystin Schultz" userId="R5wlJyL93ZbHr8wp41unoEuqqFwIVOVWj64L+1HzRYk=" providerId="None" clId="Web-{86C87A7D-BB42-4E1C-80E4-E7EBD1EEE8BD}" dt="2024-11-04T22:54:54.044" v="5"/>
        <pc:sldMkLst>
          <pc:docMk/>
          <pc:sldMk cId="1316363793" sldId="452"/>
        </pc:sldMkLst>
      </pc:sldChg>
      <pc:sldChg chg="addSp delSp modSp del modNotes">
        <pc:chgData name="Chrystin Schultz" userId="R5wlJyL93ZbHr8wp41unoEuqqFwIVOVWj64L+1HzRYk=" providerId="None" clId="Web-{86C87A7D-BB42-4E1C-80E4-E7EBD1EEE8BD}" dt="2024-11-04T23:30:05.552" v="140"/>
        <pc:sldMkLst>
          <pc:docMk/>
          <pc:sldMk cId="3241885305" sldId="455"/>
        </pc:sldMkLst>
        <pc:picChg chg="add del mod">
          <ac:chgData name="Chrystin Schultz" userId="R5wlJyL93ZbHr8wp41unoEuqqFwIVOVWj64L+1HzRYk=" providerId="None" clId="Web-{86C87A7D-BB42-4E1C-80E4-E7EBD1EEE8BD}" dt="2024-11-04T23:01:18.279" v="10"/>
          <ac:picMkLst>
            <pc:docMk/>
            <pc:sldMk cId="3241885305" sldId="455"/>
            <ac:picMk id="4" creationId="{B9963C80-52EB-1FCF-3EE8-BACC168FDE8F}"/>
          </ac:picMkLst>
        </pc:picChg>
        <pc:picChg chg="add del mod">
          <ac:chgData name="Chrystin Schultz" userId="R5wlJyL93ZbHr8wp41unoEuqqFwIVOVWj64L+1HzRYk=" providerId="None" clId="Web-{86C87A7D-BB42-4E1C-80E4-E7EBD1EEE8BD}" dt="2024-11-04T23:14:35.674" v="119"/>
          <ac:picMkLst>
            <pc:docMk/>
            <pc:sldMk cId="3241885305" sldId="455"/>
            <ac:picMk id="5" creationId="{ABB571B7-DA06-4D30-EFCF-28E27290315A}"/>
          </ac:picMkLst>
        </pc:picChg>
        <pc:picChg chg="add del mod">
          <ac:chgData name="Chrystin Schultz" userId="R5wlJyL93ZbHr8wp41unoEuqqFwIVOVWj64L+1HzRYk=" providerId="None" clId="Web-{86C87A7D-BB42-4E1C-80E4-E7EBD1EEE8BD}" dt="2024-11-04T23:27:12.646" v="132"/>
          <ac:picMkLst>
            <pc:docMk/>
            <pc:sldMk cId="3241885305" sldId="455"/>
            <ac:picMk id="6" creationId="{5FE135CE-BAB0-5EF8-BF25-26167807255F}"/>
          </ac:picMkLst>
        </pc:picChg>
        <pc:picChg chg="del mod">
          <ac:chgData name="Chrystin Schultz" userId="R5wlJyL93ZbHr8wp41unoEuqqFwIVOVWj64L+1HzRYk=" providerId="None" clId="Web-{86C87A7D-BB42-4E1C-80E4-E7EBD1EEE8BD}" dt="2024-11-04T23:04:01.280" v="19"/>
          <ac:picMkLst>
            <pc:docMk/>
            <pc:sldMk cId="3241885305" sldId="455"/>
            <ac:picMk id="7" creationId="{494FCD47-8124-4ED8-91FA-686CA92EE26A}"/>
          </ac:picMkLst>
        </pc:picChg>
        <pc:picChg chg="add del mod">
          <ac:chgData name="Chrystin Schultz" userId="R5wlJyL93ZbHr8wp41unoEuqqFwIVOVWj64L+1HzRYk=" providerId="None" clId="Web-{86C87A7D-BB42-4E1C-80E4-E7EBD1EEE8BD}" dt="2024-11-04T23:27:13.489" v="133"/>
          <ac:picMkLst>
            <pc:docMk/>
            <pc:sldMk cId="3241885305" sldId="455"/>
            <ac:picMk id="8" creationId="{B5C34650-EC5A-2B5D-50E5-DF3BA4E2F2B8}"/>
          </ac:picMkLst>
        </pc:picChg>
        <pc:picChg chg="add mod modCrop">
          <ac:chgData name="Chrystin Schultz" userId="R5wlJyL93ZbHr8wp41unoEuqqFwIVOVWj64L+1HzRYk=" providerId="None" clId="Web-{86C87A7D-BB42-4E1C-80E4-E7EBD1EEE8BD}" dt="2024-11-04T23:17:51.925" v="125" actId="1076"/>
          <ac:picMkLst>
            <pc:docMk/>
            <pc:sldMk cId="3241885305" sldId="455"/>
            <ac:picMk id="9" creationId="{B9158A58-8E5E-7C61-F86A-09B3930A76AF}"/>
          </ac:picMkLst>
        </pc:picChg>
        <pc:picChg chg="add del mod">
          <ac:chgData name="Chrystin Schultz" userId="R5wlJyL93ZbHr8wp41unoEuqqFwIVOVWj64L+1HzRYk=" providerId="None" clId="Web-{86C87A7D-BB42-4E1C-80E4-E7EBD1EEE8BD}" dt="2024-11-04T23:12:09.470" v="112"/>
          <ac:picMkLst>
            <pc:docMk/>
            <pc:sldMk cId="3241885305" sldId="455"/>
            <ac:picMk id="10" creationId="{91B1796D-CC62-8920-80D3-D6862CF86F18}"/>
          </ac:picMkLst>
        </pc:picChg>
        <pc:picChg chg="add mod modCrop">
          <ac:chgData name="Chrystin Schultz" userId="R5wlJyL93ZbHr8wp41unoEuqqFwIVOVWj64L+1HzRYk=" providerId="None" clId="Web-{86C87A7D-BB42-4E1C-80E4-E7EBD1EEE8BD}" dt="2024-11-04T23:18:47.487" v="131"/>
          <ac:picMkLst>
            <pc:docMk/>
            <pc:sldMk cId="3241885305" sldId="455"/>
            <ac:picMk id="11" creationId="{C20E3F57-FD39-C7A3-DD59-300AF15F6575}"/>
          </ac:picMkLst>
        </pc:picChg>
        <pc:picChg chg="add mod">
          <ac:chgData name="Chrystin Schultz" userId="R5wlJyL93ZbHr8wp41unoEuqqFwIVOVWj64L+1HzRYk=" providerId="None" clId="Web-{86C87A7D-BB42-4E1C-80E4-E7EBD1EEE8BD}" dt="2024-11-04T23:27:20.771" v="134" actId="1076"/>
          <ac:picMkLst>
            <pc:docMk/>
            <pc:sldMk cId="3241885305" sldId="455"/>
            <ac:picMk id="12" creationId="{C6C2C14B-02FC-85F7-1506-2A487769715E}"/>
          </ac:picMkLst>
        </pc:picChg>
        <pc:picChg chg="add mod">
          <ac:chgData name="Chrystin Schultz" userId="R5wlJyL93ZbHr8wp41unoEuqqFwIVOVWj64L+1HzRYk=" providerId="None" clId="Web-{86C87A7D-BB42-4E1C-80E4-E7EBD1EEE8BD}" dt="2024-11-04T23:28:53.865" v="137" actId="1076"/>
          <ac:picMkLst>
            <pc:docMk/>
            <pc:sldMk cId="3241885305" sldId="455"/>
            <ac:picMk id="13" creationId="{7CB2092D-02DA-1770-EBC5-9B821B414E5E}"/>
          </ac:picMkLst>
        </pc:picChg>
      </pc:sldChg>
      <pc:sldChg chg="add del replId">
        <pc:chgData name="Chrystin Schultz" userId="R5wlJyL93ZbHr8wp41unoEuqqFwIVOVWj64L+1HzRYk=" providerId="None" clId="Web-{86C87A7D-BB42-4E1C-80E4-E7EBD1EEE8BD}" dt="2024-11-04T23:30:04.271" v="139"/>
        <pc:sldMkLst>
          <pc:docMk/>
          <pc:sldMk cId="2721446986" sldId="464"/>
        </pc:sldMkLst>
      </pc:sldChg>
    </pc:docChg>
  </pc:docChgLst>
  <pc:docChgLst>
    <pc:chgData name="Chrystin Schultz" userId="R5wlJyL93ZbHr8wp41unoEuqqFwIVOVWj64L+1HzRYk=" providerId="None" clId="Web-{EFA5CD89-0497-4C64-A1F1-A58682CEBF72}"/>
    <pc:docChg chg="addSld modSld">
      <pc:chgData name="Chrystin Schultz" userId="R5wlJyL93ZbHr8wp41unoEuqqFwIVOVWj64L+1HzRYk=" providerId="None" clId="Web-{EFA5CD89-0497-4C64-A1F1-A58682CEBF72}" dt="2024-11-04T23:59:26.991" v="143"/>
      <pc:docMkLst>
        <pc:docMk/>
      </pc:docMkLst>
      <pc:sldChg chg="addSp delSp modSp add modNotes">
        <pc:chgData name="Chrystin Schultz" userId="R5wlJyL93ZbHr8wp41unoEuqqFwIVOVWj64L+1HzRYk=" providerId="None" clId="Web-{EFA5CD89-0497-4C64-A1F1-A58682CEBF72}" dt="2024-11-04T23:46:48.106" v="99"/>
        <pc:sldMkLst>
          <pc:docMk/>
          <pc:sldMk cId="3241885305" sldId="455"/>
        </pc:sldMkLst>
        <pc:picChg chg="add mod">
          <ac:chgData name="Chrystin Schultz" userId="R5wlJyL93ZbHr8wp41unoEuqqFwIVOVWj64L+1HzRYk=" providerId="None" clId="Web-{EFA5CD89-0497-4C64-A1F1-A58682CEBF72}" dt="2024-11-04T23:41:39.064" v="68" actId="1076"/>
          <ac:picMkLst>
            <pc:docMk/>
            <pc:sldMk cId="3241885305" sldId="455"/>
            <ac:picMk id="4" creationId="{1C7C60FD-421C-F0DB-7E3E-1C9150895251}"/>
          </ac:picMkLst>
        </pc:picChg>
        <pc:picChg chg="add mod">
          <ac:chgData name="Chrystin Schultz" userId="R5wlJyL93ZbHr8wp41unoEuqqFwIVOVWj64L+1HzRYk=" providerId="None" clId="Web-{EFA5CD89-0497-4C64-A1F1-A58682CEBF72}" dt="2024-11-04T23:41:36.986" v="67" actId="1076"/>
          <ac:picMkLst>
            <pc:docMk/>
            <pc:sldMk cId="3241885305" sldId="455"/>
            <ac:picMk id="5" creationId="{1103BAA2-8518-3FF9-BE72-29BFF6CD4BFB}"/>
          </ac:picMkLst>
        </pc:picChg>
        <pc:picChg chg="del">
          <ac:chgData name="Chrystin Schultz" userId="R5wlJyL93ZbHr8wp41unoEuqqFwIVOVWj64L+1HzRYk=" providerId="None" clId="Web-{EFA5CD89-0497-4C64-A1F1-A58682CEBF72}" dt="2024-11-04T23:34:30.019" v="1"/>
          <ac:picMkLst>
            <pc:docMk/>
            <pc:sldMk cId="3241885305" sldId="455"/>
            <ac:picMk id="6" creationId="{5FE135CE-BAB0-5EF8-BF25-26167807255F}"/>
          </ac:picMkLst>
        </pc:picChg>
        <pc:picChg chg="add mod">
          <ac:chgData name="Chrystin Schultz" userId="R5wlJyL93ZbHr8wp41unoEuqqFwIVOVWj64L+1HzRYk=" providerId="None" clId="Web-{EFA5CD89-0497-4C64-A1F1-A58682CEBF72}" dt="2024-11-04T23:41:47.955" v="70" actId="1076"/>
          <ac:picMkLst>
            <pc:docMk/>
            <pc:sldMk cId="3241885305" sldId="455"/>
            <ac:picMk id="7" creationId="{167E5854-E9FE-C558-4E6F-787A1393DEB6}"/>
          </ac:picMkLst>
        </pc:picChg>
        <pc:picChg chg="del">
          <ac:chgData name="Chrystin Schultz" userId="R5wlJyL93ZbHr8wp41unoEuqqFwIVOVWj64L+1HzRYk=" providerId="None" clId="Web-{EFA5CD89-0497-4C64-A1F1-A58682CEBF72}" dt="2024-11-04T23:34:30.769" v="2"/>
          <ac:picMkLst>
            <pc:docMk/>
            <pc:sldMk cId="3241885305" sldId="455"/>
            <ac:picMk id="8" creationId="{B5C34650-EC5A-2B5D-50E5-DF3BA4E2F2B8}"/>
          </ac:picMkLst>
        </pc:picChg>
        <pc:picChg chg="mod">
          <ac:chgData name="Chrystin Schultz" userId="R5wlJyL93ZbHr8wp41unoEuqqFwIVOVWj64L+1HzRYk=" providerId="None" clId="Web-{EFA5CD89-0497-4C64-A1F1-A58682CEBF72}" dt="2024-11-04T23:41:28.658" v="65" actId="1076"/>
          <ac:picMkLst>
            <pc:docMk/>
            <pc:sldMk cId="3241885305" sldId="455"/>
            <ac:picMk id="9" creationId="{B9158A58-8E5E-7C61-F86A-09B3930A76AF}"/>
          </ac:picMkLst>
        </pc:picChg>
        <pc:picChg chg="add del mod">
          <ac:chgData name="Chrystin Schultz" userId="R5wlJyL93ZbHr8wp41unoEuqqFwIVOVWj64L+1HzRYk=" providerId="None" clId="Web-{EFA5CD89-0497-4C64-A1F1-A58682CEBF72}" dt="2024-11-04T23:46:48.106" v="99"/>
          <ac:picMkLst>
            <pc:docMk/>
            <pc:sldMk cId="3241885305" sldId="455"/>
            <ac:picMk id="10" creationId="{1FA5753D-7B9E-64C4-1826-6DF607AD6E3C}"/>
          </ac:picMkLst>
        </pc:picChg>
      </pc:sldChg>
      <pc:sldChg chg="addSp delSp modSp add replId modNotes">
        <pc:chgData name="Chrystin Schultz" userId="R5wlJyL93ZbHr8wp41unoEuqqFwIVOVWj64L+1HzRYk=" providerId="None" clId="Web-{EFA5CD89-0497-4C64-A1F1-A58682CEBF72}" dt="2024-11-04T23:59:26.991" v="143"/>
        <pc:sldMkLst>
          <pc:docMk/>
          <pc:sldMk cId="3381242290" sldId="464"/>
        </pc:sldMkLst>
        <pc:picChg chg="del">
          <ac:chgData name="Chrystin Schultz" userId="R5wlJyL93ZbHr8wp41unoEuqqFwIVOVWj64L+1HzRYk=" providerId="None" clId="Web-{EFA5CD89-0497-4C64-A1F1-A58682CEBF72}" dt="2024-11-04T23:43:01.958" v="74"/>
          <ac:picMkLst>
            <pc:docMk/>
            <pc:sldMk cId="3381242290" sldId="464"/>
            <ac:picMk id="4" creationId="{1C7C60FD-421C-F0DB-7E3E-1C9150895251}"/>
          </ac:picMkLst>
        </pc:picChg>
        <pc:picChg chg="del">
          <ac:chgData name="Chrystin Schultz" userId="R5wlJyL93ZbHr8wp41unoEuqqFwIVOVWj64L+1HzRYk=" providerId="None" clId="Web-{EFA5CD89-0497-4C64-A1F1-A58682CEBF72}" dt="2024-11-04T23:43:02.739" v="75"/>
          <ac:picMkLst>
            <pc:docMk/>
            <pc:sldMk cId="3381242290" sldId="464"/>
            <ac:picMk id="5" creationId="{1103BAA2-8518-3FF9-BE72-29BFF6CD4BFB}"/>
          </ac:picMkLst>
        </pc:picChg>
        <pc:picChg chg="add del mod">
          <ac:chgData name="Chrystin Schultz" userId="R5wlJyL93ZbHr8wp41unoEuqqFwIVOVWj64L+1HzRYk=" providerId="None" clId="Web-{EFA5CD89-0497-4C64-A1F1-A58682CEBF72}" dt="2024-11-04T23:44:11.460" v="80"/>
          <ac:picMkLst>
            <pc:docMk/>
            <pc:sldMk cId="3381242290" sldId="464"/>
            <ac:picMk id="6" creationId="{326DB609-7504-348E-B164-06D1A994C355}"/>
          </ac:picMkLst>
        </pc:picChg>
        <pc:picChg chg="del">
          <ac:chgData name="Chrystin Schultz" userId="R5wlJyL93ZbHr8wp41unoEuqqFwIVOVWj64L+1HzRYk=" providerId="None" clId="Web-{EFA5CD89-0497-4C64-A1F1-A58682CEBF72}" dt="2024-11-04T23:43:01.286" v="73"/>
          <ac:picMkLst>
            <pc:docMk/>
            <pc:sldMk cId="3381242290" sldId="464"/>
            <ac:picMk id="7" creationId="{167E5854-E9FE-C558-4E6F-787A1393DEB6}"/>
          </ac:picMkLst>
        </pc:picChg>
        <pc:picChg chg="add mod modCrop">
          <ac:chgData name="Chrystin Schultz" userId="R5wlJyL93ZbHr8wp41unoEuqqFwIVOVWj64L+1HzRYk=" providerId="None" clId="Web-{EFA5CD89-0497-4C64-A1F1-A58682CEBF72}" dt="2024-11-04T23:53:50.151" v="117" actId="1076"/>
          <ac:picMkLst>
            <pc:docMk/>
            <pc:sldMk cId="3381242290" sldId="464"/>
            <ac:picMk id="8" creationId="{2475CBA6-5E41-7770-428E-48E32AB90E8D}"/>
          </ac:picMkLst>
        </pc:picChg>
        <pc:picChg chg="del">
          <ac:chgData name="Chrystin Schultz" userId="R5wlJyL93ZbHr8wp41unoEuqqFwIVOVWj64L+1HzRYk=" providerId="None" clId="Web-{EFA5CD89-0497-4C64-A1F1-A58682CEBF72}" dt="2024-11-04T23:43:03.348" v="76"/>
          <ac:picMkLst>
            <pc:docMk/>
            <pc:sldMk cId="3381242290" sldId="464"/>
            <ac:picMk id="9" creationId="{B9158A58-8E5E-7C61-F86A-09B3930A76AF}"/>
          </ac:picMkLst>
        </pc:picChg>
        <pc:picChg chg="mod">
          <ac:chgData name="Chrystin Schultz" userId="R5wlJyL93ZbHr8wp41unoEuqqFwIVOVWj64L+1HzRYk=" providerId="None" clId="Web-{EFA5CD89-0497-4C64-A1F1-A58682CEBF72}" dt="2024-11-04T23:53:43.479" v="116" actId="1076"/>
          <ac:picMkLst>
            <pc:docMk/>
            <pc:sldMk cId="3381242290" sldId="464"/>
            <ac:picMk id="10" creationId="{1FA5753D-7B9E-64C4-1826-6DF607AD6E3C}"/>
          </ac:picMkLst>
        </pc:picChg>
        <pc:picChg chg="del">
          <ac:chgData name="Chrystin Schultz" userId="R5wlJyL93ZbHr8wp41unoEuqqFwIVOVWj64L+1HzRYk=" providerId="None" clId="Web-{EFA5CD89-0497-4C64-A1F1-A58682CEBF72}" dt="2024-11-04T23:43:04.036" v="77"/>
          <ac:picMkLst>
            <pc:docMk/>
            <pc:sldMk cId="3381242290" sldId="464"/>
            <ac:picMk id="11" creationId="{C20E3F57-FD39-C7A3-DD59-300AF15F6575}"/>
          </ac:picMkLst>
        </pc:picChg>
        <pc:picChg chg="del">
          <ac:chgData name="Chrystin Schultz" userId="R5wlJyL93ZbHr8wp41unoEuqqFwIVOVWj64L+1HzRYk=" providerId="None" clId="Web-{EFA5CD89-0497-4C64-A1F1-A58682CEBF72}" dt="2024-11-04T23:43:00.270" v="72"/>
          <ac:picMkLst>
            <pc:docMk/>
            <pc:sldMk cId="3381242290" sldId="464"/>
            <ac:picMk id="12" creationId="{C6C2C14B-02FC-85F7-1506-2A487769715E}"/>
          </ac:picMkLst>
        </pc:picChg>
        <pc:picChg chg="add mod">
          <ac:chgData name="Chrystin Schultz" userId="R5wlJyL93ZbHr8wp41unoEuqqFwIVOVWj64L+1HzRYk=" providerId="None" clId="Web-{EFA5CD89-0497-4C64-A1F1-A58682CEBF72}" dt="2024-11-04T23:54:30.262" v="121" actId="1076"/>
          <ac:picMkLst>
            <pc:docMk/>
            <pc:sldMk cId="3381242290" sldId="464"/>
            <ac:picMk id="13" creationId="{79242BD5-3B5D-F83F-DCC5-F6A59E16E035}"/>
          </ac:picMkLst>
        </pc:picChg>
        <pc:picChg chg="add mod">
          <ac:chgData name="Chrystin Schultz" userId="R5wlJyL93ZbHr8wp41unoEuqqFwIVOVWj64L+1HzRYk=" providerId="None" clId="Web-{EFA5CD89-0497-4C64-A1F1-A58682CEBF72}" dt="2024-11-04T23:59:00.990" v="136" actId="1076"/>
          <ac:picMkLst>
            <pc:docMk/>
            <pc:sldMk cId="3381242290" sldId="464"/>
            <ac:picMk id="14" creationId="{6FC437D1-F21E-08CF-BCC1-3F624DBA30EC}"/>
          </ac:picMkLst>
        </pc:picChg>
        <pc:picChg chg="add mod">
          <ac:chgData name="Chrystin Schultz" userId="R5wlJyL93ZbHr8wp41unoEuqqFwIVOVWj64L+1HzRYk=" providerId="None" clId="Web-{EFA5CD89-0497-4C64-A1F1-A58682CEBF72}" dt="2024-11-04T23:58:53.146" v="135" actId="1076"/>
          <ac:picMkLst>
            <pc:docMk/>
            <pc:sldMk cId="3381242290" sldId="464"/>
            <ac:picMk id="15" creationId="{EEC33591-2EEE-C43B-8416-78922FEE1DF1}"/>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F2FBAD-9D10-4319-ADF9-67DCA3EDAAA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377965A-FEE0-4234-94DA-E47CDE14C101}">
      <dgm:prSet/>
      <dgm:spPr/>
      <dgm:t>
        <a:bodyPr/>
        <a:lstStyle/>
        <a:p>
          <a:pPr>
            <a:lnSpc>
              <a:spcPct val="100000"/>
            </a:lnSpc>
          </a:pPr>
          <a:r>
            <a:rPr lang="en-US"/>
            <a:t>Understanding the basics</a:t>
          </a:r>
        </a:p>
      </dgm:t>
    </dgm:pt>
    <dgm:pt modelId="{232B7BE0-B43F-4F66-B8F4-7FC88DC7434A}" type="parTrans" cxnId="{5F319B0D-FE20-43D0-A643-9C2D89D9C378}">
      <dgm:prSet/>
      <dgm:spPr/>
      <dgm:t>
        <a:bodyPr/>
        <a:lstStyle/>
        <a:p>
          <a:endParaRPr lang="en-US"/>
        </a:p>
      </dgm:t>
    </dgm:pt>
    <dgm:pt modelId="{4ABFD687-29B3-49B2-9347-1331C4C9DC33}" type="sibTrans" cxnId="{5F319B0D-FE20-43D0-A643-9C2D89D9C378}">
      <dgm:prSet/>
      <dgm:spPr/>
      <dgm:t>
        <a:bodyPr/>
        <a:lstStyle/>
        <a:p>
          <a:endParaRPr lang="en-US"/>
        </a:p>
      </dgm:t>
    </dgm:pt>
    <dgm:pt modelId="{C14F489E-A7D8-4803-A891-D5A32D38A227}">
      <dgm:prSet/>
      <dgm:spPr/>
      <dgm:t>
        <a:bodyPr/>
        <a:lstStyle/>
        <a:p>
          <a:pPr>
            <a:lnSpc>
              <a:spcPct val="100000"/>
            </a:lnSpc>
          </a:pPr>
          <a:r>
            <a:rPr lang="en-US"/>
            <a:t>How to read a formula and cell references</a:t>
          </a:r>
        </a:p>
      </dgm:t>
    </dgm:pt>
    <dgm:pt modelId="{B2149878-3DEA-467D-8F3D-A0B5533414AC}" type="parTrans" cxnId="{AAAE63EE-405D-4BAB-A3DF-B0091EC8FED5}">
      <dgm:prSet/>
      <dgm:spPr/>
      <dgm:t>
        <a:bodyPr/>
        <a:lstStyle/>
        <a:p>
          <a:endParaRPr lang="en-US"/>
        </a:p>
      </dgm:t>
    </dgm:pt>
    <dgm:pt modelId="{D1EB479F-946C-4334-920F-DDC472E89DD3}" type="sibTrans" cxnId="{AAAE63EE-405D-4BAB-A3DF-B0091EC8FED5}">
      <dgm:prSet/>
      <dgm:spPr/>
      <dgm:t>
        <a:bodyPr/>
        <a:lstStyle/>
        <a:p>
          <a:endParaRPr lang="en-US"/>
        </a:p>
      </dgm:t>
    </dgm:pt>
    <dgm:pt modelId="{3B9F3293-4D13-40BF-85EB-41EAE08B5DDE}">
      <dgm:prSet/>
      <dgm:spPr/>
      <dgm:t>
        <a:bodyPr/>
        <a:lstStyle/>
        <a:p>
          <a:pPr>
            <a:lnSpc>
              <a:spcPct val="100000"/>
            </a:lnSpc>
          </a:pPr>
          <a:r>
            <a:rPr lang="en-US"/>
            <a:t>Copying formulas – dragging and autofill</a:t>
          </a:r>
        </a:p>
      </dgm:t>
    </dgm:pt>
    <dgm:pt modelId="{2C64A685-19B4-4BFB-821F-8D1FEDD9CB06}" type="parTrans" cxnId="{7F59CE5D-243C-41CB-A9D8-81349BF3D270}">
      <dgm:prSet/>
      <dgm:spPr/>
      <dgm:t>
        <a:bodyPr/>
        <a:lstStyle/>
        <a:p>
          <a:endParaRPr lang="en-US"/>
        </a:p>
      </dgm:t>
    </dgm:pt>
    <dgm:pt modelId="{1838C2AD-FC4C-4237-8FCC-106F58CE535C}" type="sibTrans" cxnId="{7F59CE5D-243C-41CB-A9D8-81349BF3D270}">
      <dgm:prSet/>
      <dgm:spPr/>
      <dgm:t>
        <a:bodyPr/>
        <a:lstStyle/>
        <a:p>
          <a:endParaRPr lang="en-US"/>
        </a:p>
      </dgm:t>
    </dgm:pt>
    <dgm:pt modelId="{7B0C3A99-3ED7-4839-AEEA-E18D1CEB91CF}">
      <dgm:prSet/>
      <dgm:spPr/>
      <dgm:t>
        <a:bodyPr/>
        <a:lstStyle/>
        <a:p>
          <a:pPr>
            <a:lnSpc>
              <a:spcPct val="100000"/>
            </a:lnSpc>
          </a:pPr>
          <a:r>
            <a:rPr lang="en-US"/>
            <a:t>Absolute/Relative/Mixed cell references</a:t>
          </a:r>
        </a:p>
      </dgm:t>
    </dgm:pt>
    <dgm:pt modelId="{97C1FF5D-2B5B-4EDD-BF53-B3BB9FE31E16}" type="parTrans" cxnId="{6764044E-8575-4E19-B2D9-70C0B8FAEDF7}">
      <dgm:prSet/>
      <dgm:spPr/>
      <dgm:t>
        <a:bodyPr/>
        <a:lstStyle/>
        <a:p>
          <a:endParaRPr lang="en-US"/>
        </a:p>
      </dgm:t>
    </dgm:pt>
    <dgm:pt modelId="{DE826714-419C-414B-8CCF-0247547783B1}" type="sibTrans" cxnId="{6764044E-8575-4E19-B2D9-70C0B8FAEDF7}">
      <dgm:prSet/>
      <dgm:spPr/>
      <dgm:t>
        <a:bodyPr/>
        <a:lstStyle/>
        <a:p>
          <a:endParaRPr lang="en-US"/>
        </a:p>
      </dgm:t>
    </dgm:pt>
    <dgm:pt modelId="{EBE866A3-E698-4854-9203-B258188B0331}">
      <dgm:prSet/>
      <dgm:spPr/>
      <dgm:t>
        <a:bodyPr/>
        <a:lstStyle/>
        <a:p>
          <a:pPr>
            <a:lnSpc>
              <a:spcPct val="100000"/>
            </a:lnSpc>
          </a:pPr>
          <a:r>
            <a:rPr lang="en-US"/>
            <a:t>Tips and Tricks</a:t>
          </a:r>
        </a:p>
      </dgm:t>
    </dgm:pt>
    <dgm:pt modelId="{61EC39D8-E164-474A-A973-90F3C400F42D}" type="parTrans" cxnId="{14CA704A-A8D4-4227-8B80-B50D30018EAF}">
      <dgm:prSet/>
      <dgm:spPr/>
      <dgm:t>
        <a:bodyPr/>
        <a:lstStyle/>
        <a:p>
          <a:endParaRPr lang="en-US"/>
        </a:p>
      </dgm:t>
    </dgm:pt>
    <dgm:pt modelId="{6C25CD33-8459-4667-8BC9-94E31C231521}" type="sibTrans" cxnId="{14CA704A-A8D4-4227-8B80-B50D30018EAF}">
      <dgm:prSet/>
      <dgm:spPr/>
      <dgm:t>
        <a:bodyPr/>
        <a:lstStyle/>
        <a:p>
          <a:endParaRPr lang="en-US"/>
        </a:p>
      </dgm:t>
    </dgm:pt>
    <dgm:pt modelId="{DFCC8568-6228-4ABA-8BD5-A7D7469BED03}">
      <dgm:prSet/>
      <dgm:spPr/>
      <dgm:t>
        <a:bodyPr/>
        <a:lstStyle/>
        <a:p>
          <a:pPr>
            <a:lnSpc>
              <a:spcPct val="100000"/>
            </a:lnSpc>
          </a:pPr>
          <a:r>
            <a:rPr lang="en-US"/>
            <a:t>Quick Access Toolbar</a:t>
          </a:r>
        </a:p>
      </dgm:t>
    </dgm:pt>
    <dgm:pt modelId="{51FB4C81-94BC-40EB-A464-B246BFE56392}" type="parTrans" cxnId="{EA011085-3306-4E0D-9628-C328D10ABB2A}">
      <dgm:prSet/>
      <dgm:spPr/>
      <dgm:t>
        <a:bodyPr/>
        <a:lstStyle/>
        <a:p>
          <a:endParaRPr lang="en-US"/>
        </a:p>
      </dgm:t>
    </dgm:pt>
    <dgm:pt modelId="{AA2BA315-B06E-403C-84C3-1A84FC23D68C}" type="sibTrans" cxnId="{EA011085-3306-4E0D-9628-C328D10ABB2A}">
      <dgm:prSet/>
      <dgm:spPr/>
      <dgm:t>
        <a:bodyPr/>
        <a:lstStyle/>
        <a:p>
          <a:endParaRPr lang="en-US"/>
        </a:p>
      </dgm:t>
    </dgm:pt>
    <dgm:pt modelId="{705DF521-4754-4C96-B379-6AC643A6AFCF}">
      <dgm:prSet/>
      <dgm:spPr/>
      <dgm:t>
        <a:bodyPr/>
        <a:lstStyle/>
        <a:p>
          <a:pPr>
            <a:lnSpc>
              <a:spcPct val="100000"/>
            </a:lnSpc>
          </a:pPr>
          <a:r>
            <a:rPr lang="en-US" dirty="0"/>
            <a:t>SumTotal Bar</a:t>
          </a:r>
        </a:p>
      </dgm:t>
    </dgm:pt>
    <dgm:pt modelId="{1E5B55F8-73B4-4582-A200-2CD21F668699}" type="parTrans" cxnId="{848E42D7-22BF-480D-B527-C7A0608296A3}">
      <dgm:prSet/>
      <dgm:spPr/>
      <dgm:t>
        <a:bodyPr/>
        <a:lstStyle/>
        <a:p>
          <a:endParaRPr lang="en-US"/>
        </a:p>
      </dgm:t>
    </dgm:pt>
    <dgm:pt modelId="{C6E6B0C2-A75E-402F-BBDB-D9ED8213CDB4}" type="sibTrans" cxnId="{848E42D7-22BF-480D-B527-C7A0608296A3}">
      <dgm:prSet/>
      <dgm:spPr/>
      <dgm:t>
        <a:bodyPr/>
        <a:lstStyle/>
        <a:p>
          <a:endParaRPr lang="en-US"/>
        </a:p>
      </dgm:t>
    </dgm:pt>
    <dgm:pt modelId="{8334D769-CC48-4B82-A93B-B8426CC8BB3A}">
      <dgm:prSet/>
      <dgm:spPr/>
      <dgm:t>
        <a:bodyPr/>
        <a:lstStyle/>
        <a:p>
          <a:pPr>
            <a:lnSpc>
              <a:spcPct val="100000"/>
            </a:lnSpc>
          </a:pPr>
          <a:r>
            <a:rPr lang="en-US"/>
            <a:t>Goal Seek</a:t>
          </a:r>
        </a:p>
      </dgm:t>
    </dgm:pt>
    <dgm:pt modelId="{EFB2A3B6-A729-42EE-9B2A-CDA29EA1EA0B}" type="parTrans" cxnId="{BD9BD5FB-DCE0-47B5-A588-E84FCE63C9BC}">
      <dgm:prSet/>
      <dgm:spPr/>
      <dgm:t>
        <a:bodyPr/>
        <a:lstStyle/>
        <a:p>
          <a:endParaRPr lang="en-US"/>
        </a:p>
      </dgm:t>
    </dgm:pt>
    <dgm:pt modelId="{211E440B-C1FA-4F65-B3D7-4903E72E3751}" type="sibTrans" cxnId="{BD9BD5FB-DCE0-47B5-A588-E84FCE63C9BC}">
      <dgm:prSet/>
      <dgm:spPr/>
      <dgm:t>
        <a:bodyPr/>
        <a:lstStyle/>
        <a:p>
          <a:endParaRPr lang="en-US"/>
        </a:p>
      </dgm:t>
    </dgm:pt>
    <dgm:pt modelId="{FD9A940F-B21E-45BC-8D5A-25953C0BBDC0}">
      <dgm:prSet/>
      <dgm:spPr/>
      <dgm:t>
        <a:bodyPr/>
        <a:lstStyle/>
        <a:p>
          <a:pPr>
            <a:lnSpc>
              <a:spcPct val="100000"/>
            </a:lnSpc>
          </a:pPr>
          <a:r>
            <a:rPr lang="en-US"/>
            <a:t>Conclusion, Resources, and Questions</a:t>
          </a:r>
        </a:p>
      </dgm:t>
    </dgm:pt>
    <dgm:pt modelId="{C3BA54D5-64EC-43A6-8F51-B3C78DF8BB8C}" type="parTrans" cxnId="{EA1D91E6-DDD6-40C9-8F8E-B2736FA79976}">
      <dgm:prSet/>
      <dgm:spPr/>
      <dgm:t>
        <a:bodyPr/>
        <a:lstStyle/>
        <a:p>
          <a:endParaRPr lang="en-US"/>
        </a:p>
      </dgm:t>
    </dgm:pt>
    <dgm:pt modelId="{ACD29FFD-49C3-46E5-80E0-574C16DCFC5C}" type="sibTrans" cxnId="{EA1D91E6-DDD6-40C9-8F8E-B2736FA79976}">
      <dgm:prSet/>
      <dgm:spPr/>
      <dgm:t>
        <a:bodyPr/>
        <a:lstStyle/>
        <a:p>
          <a:endParaRPr lang="en-US"/>
        </a:p>
      </dgm:t>
    </dgm:pt>
    <dgm:pt modelId="{FFB5353D-0203-486E-9D10-8D5D4CD7F5F6}" type="pres">
      <dgm:prSet presAssocID="{86F2FBAD-9D10-4319-ADF9-67DCA3EDAAAE}" presName="root" presStyleCnt="0">
        <dgm:presLayoutVars>
          <dgm:dir/>
          <dgm:resizeHandles val="exact"/>
        </dgm:presLayoutVars>
      </dgm:prSet>
      <dgm:spPr/>
    </dgm:pt>
    <dgm:pt modelId="{105E12FF-B9E5-468E-9D28-6A47F8107517}" type="pres">
      <dgm:prSet presAssocID="{7377965A-FEE0-4234-94DA-E47CDE14C101}" presName="compNode" presStyleCnt="0"/>
      <dgm:spPr/>
    </dgm:pt>
    <dgm:pt modelId="{BB7BB41A-AA78-496F-9731-3F42208CECE6}" type="pres">
      <dgm:prSet presAssocID="{7377965A-FEE0-4234-94DA-E47CDE14C101}" presName="bgRect" presStyleLbl="bgShp" presStyleIdx="0" presStyleCnt="3"/>
      <dgm:spPr/>
    </dgm:pt>
    <dgm:pt modelId="{6B24A3FF-F9F6-48E6-8565-7FE792FA49E6}" type="pres">
      <dgm:prSet presAssocID="{7377965A-FEE0-4234-94DA-E47CDE14C10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oks"/>
        </a:ext>
      </dgm:extLst>
    </dgm:pt>
    <dgm:pt modelId="{AF40E914-6CCF-4036-B93A-EDE3DE192226}" type="pres">
      <dgm:prSet presAssocID="{7377965A-FEE0-4234-94DA-E47CDE14C101}" presName="spaceRect" presStyleCnt="0"/>
      <dgm:spPr/>
    </dgm:pt>
    <dgm:pt modelId="{95940018-318A-4D6D-9A08-45A99415DF53}" type="pres">
      <dgm:prSet presAssocID="{7377965A-FEE0-4234-94DA-E47CDE14C101}" presName="parTx" presStyleLbl="revTx" presStyleIdx="0" presStyleCnt="5">
        <dgm:presLayoutVars>
          <dgm:chMax val="0"/>
          <dgm:chPref val="0"/>
        </dgm:presLayoutVars>
      </dgm:prSet>
      <dgm:spPr/>
    </dgm:pt>
    <dgm:pt modelId="{2D5B408A-EBCF-44EC-86EA-B83961194EC4}" type="pres">
      <dgm:prSet presAssocID="{7377965A-FEE0-4234-94DA-E47CDE14C101}" presName="desTx" presStyleLbl="revTx" presStyleIdx="1" presStyleCnt="5">
        <dgm:presLayoutVars/>
      </dgm:prSet>
      <dgm:spPr/>
    </dgm:pt>
    <dgm:pt modelId="{569EE23B-B655-4B2E-BD14-5E220B43C3A0}" type="pres">
      <dgm:prSet presAssocID="{4ABFD687-29B3-49B2-9347-1331C4C9DC33}" presName="sibTrans" presStyleCnt="0"/>
      <dgm:spPr/>
    </dgm:pt>
    <dgm:pt modelId="{8781B31B-3991-486F-9FBF-9F25C564AAA9}" type="pres">
      <dgm:prSet presAssocID="{EBE866A3-E698-4854-9203-B258188B0331}" presName="compNode" presStyleCnt="0"/>
      <dgm:spPr/>
    </dgm:pt>
    <dgm:pt modelId="{FB55C7CE-DE91-4494-B3CD-2AC683B060C4}" type="pres">
      <dgm:prSet presAssocID="{EBE866A3-E698-4854-9203-B258188B0331}" presName="bgRect" presStyleLbl="bgShp" presStyleIdx="1" presStyleCnt="3" custLinFactNeighborY="-20"/>
      <dgm:spPr/>
    </dgm:pt>
    <dgm:pt modelId="{D0382668-4798-4D14-B270-FB317030BFB5}" type="pres">
      <dgm:prSet presAssocID="{EBE866A3-E698-4854-9203-B258188B033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0E67B5A9-6C96-4584-9C33-9874FB74426E}" type="pres">
      <dgm:prSet presAssocID="{EBE866A3-E698-4854-9203-B258188B0331}" presName="spaceRect" presStyleCnt="0"/>
      <dgm:spPr/>
    </dgm:pt>
    <dgm:pt modelId="{CBB8E4ED-D271-484C-BDFE-584E5BAF97D6}" type="pres">
      <dgm:prSet presAssocID="{EBE866A3-E698-4854-9203-B258188B0331}" presName="parTx" presStyleLbl="revTx" presStyleIdx="2" presStyleCnt="5">
        <dgm:presLayoutVars>
          <dgm:chMax val="0"/>
          <dgm:chPref val="0"/>
        </dgm:presLayoutVars>
      </dgm:prSet>
      <dgm:spPr/>
    </dgm:pt>
    <dgm:pt modelId="{E1DCCB0E-1518-4468-8F80-2DE1396A62CB}" type="pres">
      <dgm:prSet presAssocID="{EBE866A3-E698-4854-9203-B258188B0331}" presName="desTx" presStyleLbl="revTx" presStyleIdx="3" presStyleCnt="5">
        <dgm:presLayoutVars/>
      </dgm:prSet>
      <dgm:spPr/>
    </dgm:pt>
    <dgm:pt modelId="{2B748099-E775-4355-8845-1844555AB605}" type="pres">
      <dgm:prSet presAssocID="{6C25CD33-8459-4667-8BC9-94E31C231521}" presName="sibTrans" presStyleCnt="0"/>
      <dgm:spPr/>
    </dgm:pt>
    <dgm:pt modelId="{6AC78046-35CC-4B20-A842-639B2FC29167}" type="pres">
      <dgm:prSet presAssocID="{FD9A940F-B21E-45BC-8D5A-25953C0BBDC0}" presName="compNode" presStyleCnt="0"/>
      <dgm:spPr/>
    </dgm:pt>
    <dgm:pt modelId="{B91ABC0A-0F5B-4573-96AB-61654858368E}" type="pres">
      <dgm:prSet presAssocID="{FD9A940F-B21E-45BC-8D5A-25953C0BBDC0}" presName="bgRect" presStyleLbl="bgShp" presStyleIdx="2" presStyleCnt="3"/>
      <dgm:spPr/>
    </dgm:pt>
    <dgm:pt modelId="{50F1CBE2-BA27-4314-9CC5-04671DB1E313}" type="pres">
      <dgm:prSet presAssocID="{FD9A940F-B21E-45BC-8D5A-25953C0BBDC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Question mark"/>
        </a:ext>
      </dgm:extLst>
    </dgm:pt>
    <dgm:pt modelId="{84A560AD-3770-48D2-A420-B3536A45652D}" type="pres">
      <dgm:prSet presAssocID="{FD9A940F-B21E-45BC-8D5A-25953C0BBDC0}" presName="spaceRect" presStyleCnt="0"/>
      <dgm:spPr/>
    </dgm:pt>
    <dgm:pt modelId="{B4F33BAF-4648-4D12-9343-F893DEBC55CE}" type="pres">
      <dgm:prSet presAssocID="{FD9A940F-B21E-45BC-8D5A-25953C0BBDC0}" presName="parTx" presStyleLbl="revTx" presStyleIdx="4" presStyleCnt="5">
        <dgm:presLayoutVars>
          <dgm:chMax val="0"/>
          <dgm:chPref val="0"/>
        </dgm:presLayoutVars>
      </dgm:prSet>
      <dgm:spPr/>
    </dgm:pt>
  </dgm:ptLst>
  <dgm:cxnLst>
    <dgm:cxn modelId="{5F319B0D-FE20-43D0-A643-9C2D89D9C378}" srcId="{86F2FBAD-9D10-4319-ADF9-67DCA3EDAAAE}" destId="{7377965A-FEE0-4234-94DA-E47CDE14C101}" srcOrd="0" destOrd="0" parTransId="{232B7BE0-B43F-4F66-B8F4-7FC88DC7434A}" sibTransId="{4ABFD687-29B3-49B2-9347-1331C4C9DC33}"/>
    <dgm:cxn modelId="{63DD9F2E-4BFA-4993-A5D9-AE75B77C8D71}" type="presOf" srcId="{7377965A-FEE0-4234-94DA-E47CDE14C101}" destId="{95940018-318A-4D6D-9A08-45A99415DF53}" srcOrd="0" destOrd="0" presId="urn:microsoft.com/office/officeart/2018/2/layout/IconVerticalSolidList"/>
    <dgm:cxn modelId="{42941F35-FDCE-43B6-8249-3B7E71BB5B6C}" type="presOf" srcId="{7B0C3A99-3ED7-4839-AEEA-E18D1CEB91CF}" destId="{2D5B408A-EBCF-44EC-86EA-B83961194EC4}" srcOrd="0" destOrd="2" presId="urn:microsoft.com/office/officeart/2018/2/layout/IconVerticalSolidList"/>
    <dgm:cxn modelId="{7F59CE5D-243C-41CB-A9D8-81349BF3D270}" srcId="{7377965A-FEE0-4234-94DA-E47CDE14C101}" destId="{3B9F3293-4D13-40BF-85EB-41EAE08B5DDE}" srcOrd="1" destOrd="0" parTransId="{2C64A685-19B4-4BFB-821F-8D1FEDD9CB06}" sibTransId="{1838C2AD-FC4C-4237-8FCC-106F58CE535C}"/>
    <dgm:cxn modelId="{929D7245-5004-4EDC-9CD6-34596ED75A91}" type="presOf" srcId="{705DF521-4754-4C96-B379-6AC643A6AFCF}" destId="{E1DCCB0E-1518-4468-8F80-2DE1396A62CB}" srcOrd="0" destOrd="1" presId="urn:microsoft.com/office/officeart/2018/2/layout/IconVerticalSolidList"/>
    <dgm:cxn modelId="{BFA7AC46-039C-409C-A4BE-927901039C9C}" type="presOf" srcId="{3B9F3293-4D13-40BF-85EB-41EAE08B5DDE}" destId="{2D5B408A-EBCF-44EC-86EA-B83961194EC4}" srcOrd="0" destOrd="1" presId="urn:microsoft.com/office/officeart/2018/2/layout/IconVerticalSolidList"/>
    <dgm:cxn modelId="{14CA704A-A8D4-4227-8B80-B50D30018EAF}" srcId="{86F2FBAD-9D10-4319-ADF9-67DCA3EDAAAE}" destId="{EBE866A3-E698-4854-9203-B258188B0331}" srcOrd="1" destOrd="0" parTransId="{61EC39D8-E164-474A-A973-90F3C400F42D}" sibTransId="{6C25CD33-8459-4667-8BC9-94E31C231521}"/>
    <dgm:cxn modelId="{6764044E-8575-4E19-B2D9-70C0B8FAEDF7}" srcId="{7377965A-FEE0-4234-94DA-E47CDE14C101}" destId="{7B0C3A99-3ED7-4839-AEEA-E18D1CEB91CF}" srcOrd="2" destOrd="0" parTransId="{97C1FF5D-2B5B-4EDD-BF53-B3BB9FE31E16}" sibTransId="{DE826714-419C-414B-8CCF-0247547783B1}"/>
    <dgm:cxn modelId="{170D4D7F-94CA-469C-AEA8-86E7C00492F5}" type="presOf" srcId="{C14F489E-A7D8-4803-A891-D5A32D38A227}" destId="{2D5B408A-EBCF-44EC-86EA-B83961194EC4}" srcOrd="0" destOrd="0" presId="urn:microsoft.com/office/officeart/2018/2/layout/IconVerticalSolidList"/>
    <dgm:cxn modelId="{EA011085-3306-4E0D-9628-C328D10ABB2A}" srcId="{EBE866A3-E698-4854-9203-B258188B0331}" destId="{DFCC8568-6228-4ABA-8BD5-A7D7469BED03}" srcOrd="0" destOrd="0" parTransId="{51FB4C81-94BC-40EB-A464-B246BFE56392}" sibTransId="{AA2BA315-B06E-403C-84C3-1A84FC23D68C}"/>
    <dgm:cxn modelId="{CE289A91-0621-4E1E-8731-E0B20B79D980}" type="presOf" srcId="{FD9A940F-B21E-45BC-8D5A-25953C0BBDC0}" destId="{B4F33BAF-4648-4D12-9343-F893DEBC55CE}" srcOrd="0" destOrd="0" presId="urn:microsoft.com/office/officeart/2018/2/layout/IconVerticalSolidList"/>
    <dgm:cxn modelId="{20A2DED2-3E45-4E19-8DF2-DBC6594A81DD}" type="presOf" srcId="{8334D769-CC48-4B82-A93B-B8426CC8BB3A}" destId="{E1DCCB0E-1518-4468-8F80-2DE1396A62CB}" srcOrd="0" destOrd="2" presId="urn:microsoft.com/office/officeart/2018/2/layout/IconVerticalSolidList"/>
    <dgm:cxn modelId="{848E42D7-22BF-480D-B527-C7A0608296A3}" srcId="{EBE866A3-E698-4854-9203-B258188B0331}" destId="{705DF521-4754-4C96-B379-6AC643A6AFCF}" srcOrd="1" destOrd="0" parTransId="{1E5B55F8-73B4-4582-A200-2CD21F668699}" sibTransId="{C6E6B0C2-A75E-402F-BBDB-D9ED8213CDB4}"/>
    <dgm:cxn modelId="{EA1D91E6-DDD6-40C9-8F8E-B2736FA79976}" srcId="{86F2FBAD-9D10-4319-ADF9-67DCA3EDAAAE}" destId="{FD9A940F-B21E-45BC-8D5A-25953C0BBDC0}" srcOrd="2" destOrd="0" parTransId="{C3BA54D5-64EC-43A6-8F51-B3C78DF8BB8C}" sibTransId="{ACD29FFD-49C3-46E5-80E0-574C16DCFC5C}"/>
    <dgm:cxn modelId="{F25D5BEB-5FCF-4822-97CF-431C6E6983B4}" type="presOf" srcId="{EBE866A3-E698-4854-9203-B258188B0331}" destId="{CBB8E4ED-D271-484C-BDFE-584E5BAF97D6}" srcOrd="0" destOrd="0" presId="urn:microsoft.com/office/officeart/2018/2/layout/IconVerticalSolidList"/>
    <dgm:cxn modelId="{AAAE63EE-405D-4BAB-A3DF-B0091EC8FED5}" srcId="{7377965A-FEE0-4234-94DA-E47CDE14C101}" destId="{C14F489E-A7D8-4803-A891-D5A32D38A227}" srcOrd="0" destOrd="0" parTransId="{B2149878-3DEA-467D-8F3D-A0B5533414AC}" sibTransId="{D1EB479F-946C-4334-920F-DDC472E89DD3}"/>
    <dgm:cxn modelId="{B30D03F1-4318-4249-8D9A-CDD07364A4EF}" type="presOf" srcId="{DFCC8568-6228-4ABA-8BD5-A7D7469BED03}" destId="{E1DCCB0E-1518-4468-8F80-2DE1396A62CB}" srcOrd="0" destOrd="0" presId="urn:microsoft.com/office/officeart/2018/2/layout/IconVerticalSolidList"/>
    <dgm:cxn modelId="{B0FC2DF2-15D5-4BDA-9106-090FED4A0D39}" type="presOf" srcId="{86F2FBAD-9D10-4319-ADF9-67DCA3EDAAAE}" destId="{FFB5353D-0203-486E-9D10-8D5D4CD7F5F6}" srcOrd="0" destOrd="0" presId="urn:microsoft.com/office/officeart/2018/2/layout/IconVerticalSolidList"/>
    <dgm:cxn modelId="{BD9BD5FB-DCE0-47B5-A588-E84FCE63C9BC}" srcId="{EBE866A3-E698-4854-9203-B258188B0331}" destId="{8334D769-CC48-4B82-A93B-B8426CC8BB3A}" srcOrd="2" destOrd="0" parTransId="{EFB2A3B6-A729-42EE-9B2A-CDA29EA1EA0B}" sibTransId="{211E440B-C1FA-4F65-B3D7-4903E72E3751}"/>
    <dgm:cxn modelId="{3D5B0BB7-87BE-4828-AABA-5D5972AB23BE}" type="presParOf" srcId="{FFB5353D-0203-486E-9D10-8D5D4CD7F5F6}" destId="{105E12FF-B9E5-468E-9D28-6A47F8107517}" srcOrd="0" destOrd="0" presId="urn:microsoft.com/office/officeart/2018/2/layout/IconVerticalSolidList"/>
    <dgm:cxn modelId="{19274342-1F0B-490C-BCBD-72BBD2D73231}" type="presParOf" srcId="{105E12FF-B9E5-468E-9D28-6A47F8107517}" destId="{BB7BB41A-AA78-496F-9731-3F42208CECE6}" srcOrd="0" destOrd="0" presId="urn:microsoft.com/office/officeart/2018/2/layout/IconVerticalSolidList"/>
    <dgm:cxn modelId="{9B683D3F-2718-4A20-B417-3C0FBB59D4F6}" type="presParOf" srcId="{105E12FF-B9E5-468E-9D28-6A47F8107517}" destId="{6B24A3FF-F9F6-48E6-8565-7FE792FA49E6}" srcOrd="1" destOrd="0" presId="urn:microsoft.com/office/officeart/2018/2/layout/IconVerticalSolidList"/>
    <dgm:cxn modelId="{40B453A6-627E-4CDA-923C-0BE29B50054A}" type="presParOf" srcId="{105E12FF-B9E5-468E-9D28-6A47F8107517}" destId="{AF40E914-6CCF-4036-B93A-EDE3DE192226}" srcOrd="2" destOrd="0" presId="urn:microsoft.com/office/officeart/2018/2/layout/IconVerticalSolidList"/>
    <dgm:cxn modelId="{0653B1B3-6198-43A6-B38D-E423489D2F4F}" type="presParOf" srcId="{105E12FF-B9E5-468E-9D28-6A47F8107517}" destId="{95940018-318A-4D6D-9A08-45A99415DF53}" srcOrd="3" destOrd="0" presId="urn:microsoft.com/office/officeart/2018/2/layout/IconVerticalSolidList"/>
    <dgm:cxn modelId="{031DEA02-A6D0-4C8A-8A00-1B4B38441723}" type="presParOf" srcId="{105E12FF-B9E5-468E-9D28-6A47F8107517}" destId="{2D5B408A-EBCF-44EC-86EA-B83961194EC4}" srcOrd="4" destOrd="0" presId="urn:microsoft.com/office/officeart/2018/2/layout/IconVerticalSolidList"/>
    <dgm:cxn modelId="{C9C0BB65-ED88-4ABA-83C3-C0B7D5FE0EC5}" type="presParOf" srcId="{FFB5353D-0203-486E-9D10-8D5D4CD7F5F6}" destId="{569EE23B-B655-4B2E-BD14-5E220B43C3A0}" srcOrd="1" destOrd="0" presId="urn:microsoft.com/office/officeart/2018/2/layout/IconVerticalSolidList"/>
    <dgm:cxn modelId="{64B1E83E-102F-42E7-95F7-32B8F8D6DF34}" type="presParOf" srcId="{FFB5353D-0203-486E-9D10-8D5D4CD7F5F6}" destId="{8781B31B-3991-486F-9FBF-9F25C564AAA9}" srcOrd="2" destOrd="0" presId="urn:microsoft.com/office/officeart/2018/2/layout/IconVerticalSolidList"/>
    <dgm:cxn modelId="{0EDE598C-11DD-4DD5-A93A-E2BB5D6D8715}" type="presParOf" srcId="{8781B31B-3991-486F-9FBF-9F25C564AAA9}" destId="{FB55C7CE-DE91-4494-B3CD-2AC683B060C4}" srcOrd="0" destOrd="0" presId="urn:microsoft.com/office/officeart/2018/2/layout/IconVerticalSolidList"/>
    <dgm:cxn modelId="{CED8973A-362F-4174-8215-7ACEB9F1E27F}" type="presParOf" srcId="{8781B31B-3991-486F-9FBF-9F25C564AAA9}" destId="{D0382668-4798-4D14-B270-FB317030BFB5}" srcOrd="1" destOrd="0" presId="urn:microsoft.com/office/officeart/2018/2/layout/IconVerticalSolidList"/>
    <dgm:cxn modelId="{6F2E07A0-1E56-4A4C-B2FD-D0819604C370}" type="presParOf" srcId="{8781B31B-3991-486F-9FBF-9F25C564AAA9}" destId="{0E67B5A9-6C96-4584-9C33-9874FB74426E}" srcOrd="2" destOrd="0" presId="urn:microsoft.com/office/officeart/2018/2/layout/IconVerticalSolidList"/>
    <dgm:cxn modelId="{2E9F27FC-E5B6-4F1A-BD76-6F8101AF6BF4}" type="presParOf" srcId="{8781B31B-3991-486F-9FBF-9F25C564AAA9}" destId="{CBB8E4ED-D271-484C-BDFE-584E5BAF97D6}" srcOrd="3" destOrd="0" presId="urn:microsoft.com/office/officeart/2018/2/layout/IconVerticalSolidList"/>
    <dgm:cxn modelId="{C8FFA947-9738-4177-B3CE-26FA138ED03E}" type="presParOf" srcId="{8781B31B-3991-486F-9FBF-9F25C564AAA9}" destId="{E1DCCB0E-1518-4468-8F80-2DE1396A62CB}" srcOrd="4" destOrd="0" presId="urn:microsoft.com/office/officeart/2018/2/layout/IconVerticalSolidList"/>
    <dgm:cxn modelId="{FA73AB80-1BD0-4066-8E4E-3F032CF9B980}" type="presParOf" srcId="{FFB5353D-0203-486E-9D10-8D5D4CD7F5F6}" destId="{2B748099-E775-4355-8845-1844555AB605}" srcOrd="3" destOrd="0" presId="urn:microsoft.com/office/officeart/2018/2/layout/IconVerticalSolidList"/>
    <dgm:cxn modelId="{AF40B05E-992C-4C6E-946D-ADAD28D1C937}" type="presParOf" srcId="{FFB5353D-0203-486E-9D10-8D5D4CD7F5F6}" destId="{6AC78046-35CC-4B20-A842-639B2FC29167}" srcOrd="4" destOrd="0" presId="urn:microsoft.com/office/officeart/2018/2/layout/IconVerticalSolidList"/>
    <dgm:cxn modelId="{F9AF83CB-2C39-4F4F-843F-9C6AF7E48919}" type="presParOf" srcId="{6AC78046-35CC-4B20-A842-639B2FC29167}" destId="{B91ABC0A-0F5B-4573-96AB-61654858368E}" srcOrd="0" destOrd="0" presId="urn:microsoft.com/office/officeart/2018/2/layout/IconVerticalSolidList"/>
    <dgm:cxn modelId="{827D9289-C6AC-44D8-B2EB-7D6BC4C6A7AA}" type="presParOf" srcId="{6AC78046-35CC-4B20-A842-639B2FC29167}" destId="{50F1CBE2-BA27-4314-9CC5-04671DB1E313}" srcOrd="1" destOrd="0" presId="urn:microsoft.com/office/officeart/2018/2/layout/IconVerticalSolidList"/>
    <dgm:cxn modelId="{1AE3DB6B-13A2-4DE1-819D-CC58C97A8637}" type="presParOf" srcId="{6AC78046-35CC-4B20-A842-639B2FC29167}" destId="{84A560AD-3770-48D2-A420-B3536A45652D}" srcOrd="2" destOrd="0" presId="urn:microsoft.com/office/officeart/2018/2/layout/IconVerticalSolidList"/>
    <dgm:cxn modelId="{1D20C667-1CF7-4032-A268-7D438573D9C5}" type="presParOf" srcId="{6AC78046-35CC-4B20-A842-639B2FC29167}" destId="{B4F33BAF-4648-4D12-9343-F893DEBC55C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BB41A-AA78-496F-9731-3F42208CECE6}">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24A3FF-F9F6-48E6-8565-7FE792FA49E6}">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940018-318A-4D6D-9A08-45A99415DF53}">
      <dsp:nvSpPr>
        <dsp:cNvPr id="0" name=""/>
        <dsp:cNvSpPr/>
      </dsp:nvSpPr>
      <dsp:spPr>
        <a:xfrm>
          <a:off x="1435590" y="531"/>
          <a:ext cx="473202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Understanding the basics</a:t>
          </a:r>
        </a:p>
      </dsp:txBody>
      <dsp:txXfrm>
        <a:off x="1435590" y="531"/>
        <a:ext cx="4732020" cy="1242935"/>
      </dsp:txXfrm>
    </dsp:sp>
    <dsp:sp modelId="{2D5B408A-EBCF-44EC-86EA-B83961194EC4}">
      <dsp:nvSpPr>
        <dsp:cNvPr id="0" name=""/>
        <dsp:cNvSpPr/>
      </dsp:nvSpPr>
      <dsp:spPr>
        <a:xfrm>
          <a:off x="6167610" y="531"/>
          <a:ext cx="434798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755650">
            <a:lnSpc>
              <a:spcPct val="100000"/>
            </a:lnSpc>
            <a:spcBef>
              <a:spcPct val="0"/>
            </a:spcBef>
            <a:spcAft>
              <a:spcPct val="35000"/>
            </a:spcAft>
            <a:buNone/>
          </a:pPr>
          <a:r>
            <a:rPr lang="en-US" sz="1700" kern="1200"/>
            <a:t>How to read a formula and cell references</a:t>
          </a:r>
        </a:p>
        <a:p>
          <a:pPr marL="0" lvl="0" indent="0" algn="l" defTabSz="755650">
            <a:lnSpc>
              <a:spcPct val="100000"/>
            </a:lnSpc>
            <a:spcBef>
              <a:spcPct val="0"/>
            </a:spcBef>
            <a:spcAft>
              <a:spcPct val="35000"/>
            </a:spcAft>
            <a:buNone/>
          </a:pPr>
          <a:r>
            <a:rPr lang="en-US" sz="1700" kern="1200"/>
            <a:t>Copying formulas – dragging and autofill</a:t>
          </a:r>
        </a:p>
        <a:p>
          <a:pPr marL="0" lvl="0" indent="0" algn="l" defTabSz="755650">
            <a:lnSpc>
              <a:spcPct val="100000"/>
            </a:lnSpc>
            <a:spcBef>
              <a:spcPct val="0"/>
            </a:spcBef>
            <a:spcAft>
              <a:spcPct val="35000"/>
            </a:spcAft>
            <a:buNone/>
          </a:pPr>
          <a:r>
            <a:rPr lang="en-US" sz="1700" kern="1200"/>
            <a:t>Absolute/Relative/Mixed cell references</a:t>
          </a:r>
        </a:p>
      </dsp:txBody>
      <dsp:txXfrm>
        <a:off x="6167610" y="531"/>
        <a:ext cx="4347989" cy="1242935"/>
      </dsp:txXfrm>
    </dsp:sp>
    <dsp:sp modelId="{FB55C7CE-DE91-4494-B3CD-2AC683B060C4}">
      <dsp:nvSpPr>
        <dsp:cNvPr id="0" name=""/>
        <dsp:cNvSpPr/>
      </dsp:nvSpPr>
      <dsp:spPr>
        <a:xfrm>
          <a:off x="0" y="1553952"/>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382668-4798-4D14-B270-FB317030BFB5}">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B8E4ED-D271-484C-BDFE-584E5BAF97D6}">
      <dsp:nvSpPr>
        <dsp:cNvPr id="0" name=""/>
        <dsp:cNvSpPr/>
      </dsp:nvSpPr>
      <dsp:spPr>
        <a:xfrm>
          <a:off x="1435590" y="1554201"/>
          <a:ext cx="473202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Tips and Tricks</a:t>
          </a:r>
        </a:p>
      </dsp:txBody>
      <dsp:txXfrm>
        <a:off x="1435590" y="1554201"/>
        <a:ext cx="4732020" cy="1242935"/>
      </dsp:txXfrm>
    </dsp:sp>
    <dsp:sp modelId="{E1DCCB0E-1518-4468-8F80-2DE1396A62CB}">
      <dsp:nvSpPr>
        <dsp:cNvPr id="0" name=""/>
        <dsp:cNvSpPr/>
      </dsp:nvSpPr>
      <dsp:spPr>
        <a:xfrm>
          <a:off x="6167610" y="1554201"/>
          <a:ext cx="434798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755650">
            <a:lnSpc>
              <a:spcPct val="100000"/>
            </a:lnSpc>
            <a:spcBef>
              <a:spcPct val="0"/>
            </a:spcBef>
            <a:spcAft>
              <a:spcPct val="35000"/>
            </a:spcAft>
            <a:buNone/>
          </a:pPr>
          <a:r>
            <a:rPr lang="en-US" sz="1700" kern="1200"/>
            <a:t>Quick Access Toolbar</a:t>
          </a:r>
        </a:p>
        <a:p>
          <a:pPr marL="0" lvl="0" indent="0" algn="l" defTabSz="755650">
            <a:lnSpc>
              <a:spcPct val="100000"/>
            </a:lnSpc>
            <a:spcBef>
              <a:spcPct val="0"/>
            </a:spcBef>
            <a:spcAft>
              <a:spcPct val="35000"/>
            </a:spcAft>
            <a:buNone/>
          </a:pPr>
          <a:r>
            <a:rPr lang="en-US" sz="1700" kern="1200" dirty="0"/>
            <a:t>SumTotal Bar</a:t>
          </a:r>
        </a:p>
        <a:p>
          <a:pPr marL="0" lvl="0" indent="0" algn="l" defTabSz="755650">
            <a:lnSpc>
              <a:spcPct val="100000"/>
            </a:lnSpc>
            <a:spcBef>
              <a:spcPct val="0"/>
            </a:spcBef>
            <a:spcAft>
              <a:spcPct val="35000"/>
            </a:spcAft>
            <a:buNone/>
          </a:pPr>
          <a:r>
            <a:rPr lang="en-US" sz="1700" kern="1200"/>
            <a:t>Goal Seek</a:t>
          </a:r>
        </a:p>
      </dsp:txBody>
      <dsp:txXfrm>
        <a:off x="6167610" y="1554201"/>
        <a:ext cx="4347989" cy="1242935"/>
      </dsp:txXfrm>
    </dsp:sp>
    <dsp:sp modelId="{B91ABC0A-0F5B-4573-96AB-61654858368E}">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F1CBE2-BA27-4314-9CC5-04671DB1E313}">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F33BAF-4648-4D12-9343-F893DEBC55CE}">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Conclusion, Resources, and Questions</a:t>
          </a:r>
        </a:p>
      </dsp:txBody>
      <dsp:txXfrm>
        <a:off x="1435590" y="3107870"/>
        <a:ext cx="9080009" cy="12429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173CA7-1D72-4E77-B82B-098035D9906F}" type="datetimeFigureOut">
              <a:rPr lang="en-US" smtClean="0"/>
              <a:t>11/7/2024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26688619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B71BEF-8B07-4870-9B15-44CCDD05EAE2}" type="datetimeFigureOut">
              <a:rPr lang="en-US" smtClean="0"/>
              <a:t>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0FFAD5-C921-489C-BB96-BD885938FB32}" type="slidenum">
              <a:rPr lang="en-US" smtClean="0"/>
              <a:t>‹#›</a:t>
            </a:fld>
            <a:endParaRPr lang="en-US"/>
          </a:p>
        </p:txBody>
      </p:sp>
    </p:spTree>
    <p:extLst>
      <p:ext uri="{BB962C8B-B14F-4D97-AF65-F5344CB8AC3E}">
        <p14:creationId xmlns:p14="http://schemas.microsoft.com/office/powerpoint/2010/main" val="267555776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CMS</a:t>
            </a:r>
          </a:p>
        </p:txBody>
      </p:sp>
      <p:sp>
        <p:nvSpPr>
          <p:cNvPr id="4" name="Slide Number Placeholder 3"/>
          <p:cNvSpPr>
            <a:spLocks noGrp="1"/>
          </p:cNvSpPr>
          <p:nvPr>
            <p:ph type="sldNum" sz="quarter" idx="5"/>
          </p:nvPr>
        </p:nvSpPr>
        <p:spPr/>
        <p:txBody>
          <a:bodyPr/>
          <a:lstStyle/>
          <a:p>
            <a:fld id="{870FFAD5-C921-489C-BB96-BD885938FB32}" type="slidenum">
              <a:rPr lang="en-US" smtClean="0"/>
              <a:t>3</a:t>
            </a:fld>
            <a:endParaRPr lang="en-US"/>
          </a:p>
        </p:txBody>
      </p:sp>
    </p:spTree>
    <p:extLst>
      <p:ext uri="{BB962C8B-B14F-4D97-AF65-F5344CB8AC3E}">
        <p14:creationId xmlns:p14="http://schemas.microsoft.com/office/powerpoint/2010/main" val="81676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CMS - Brief demo of adding a row to demonstrate that this version adapts when the range expands while the other ways will now have an incorrect sum.</a:t>
            </a:r>
          </a:p>
        </p:txBody>
      </p:sp>
      <p:sp>
        <p:nvSpPr>
          <p:cNvPr id="4" name="Slide Number Placeholder 3"/>
          <p:cNvSpPr>
            <a:spLocks noGrp="1"/>
          </p:cNvSpPr>
          <p:nvPr>
            <p:ph type="sldNum" sz="quarter" idx="5"/>
          </p:nvPr>
        </p:nvSpPr>
        <p:spPr/>
        <p:txBody>
          <a:bodyPr/>
          <a:lstStyle/>
          <a:p>
            <a:fld id="{870FFAD5-C921-489C-BB96-BD885938FB32}" type="slidenum">
              <a:rPr lang="en-US" smtClean="0"/>
              <a:t>12</a:t>
            </a:fld>
            <a:endParaRPr lang="en-US"/>
          </a:p>
        </p:txBody>
      </p:sp>
    </p:spTree>
    <p:extLst>
      <p:ext uri="{BB962C8B-B14F-4D97-AF65-F5344CB8AC3E}">
        <p14:creationId xmlns:p14="http://schemas.microsoft.com/office/powerpoint/2010/main" val="2505816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CRS - Demonstrate this using Homer’s Supply tab</a:t>
            </a:r>
          </a:p>
        </p:txBody>
      </p:sp>
      <p:sp>
        <p:nvSpPr>
          <p:cNvPr id="4" name="Slide Number Placeholder 3"/>
          <p:cNvSpPr>
            <a:spLocks noGrp="1"/>
          </p:cNvSpPr>
          <p:nvPr>
            <p:ph type="sldNum" sz="quarter" idx="5"/>
          </p:nvPr>
        </p:nvSpPr>
        <p:spPr/>
        <p:txBody>
          <a:bodyPr/>
          <a:lstStyle/>
          <a:p>
            <a:fld id="{870FFAD5-C921-489C-BB96-BD885938FB32}" type="slidenum">
              <a:rPr lang="en-US" smtClean="0"/>
              <a:t>13</a:t>
            </a:fld>
            <a:endParaRPr lang="en-US"/>
          </a:p>
        </p:txBody>
      </p:sp>
    </p:spTree>
    <p:extLst>
      <p:ext uri="{BB962C8B-B14F-4D97-AF65-F5344CB8AC3E}">
        <p14:creationId xmlns:p14="http://schemas.microsoft.com/office/powerpoint/2010/main" val="261482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CRS- Right? The cell range in yellow is from another tab, while L3 is referencing a cell on the same sheet as the formula appears.</a:t>
            </a:r>
          </a:p>
          <a:p>
            <a:r>
              <a:rPr lang="en-US" dirty="0"/>
              <a:t>More on the dollar signs later in the presentation</a:t>
            </a:r>
          </a:p>
        </p:txBody>
      </p:sp>
      <p:sp>
        <p:nvSpPr>
          <p:cNvPr id="4" name="Slide Number Placeholder 3"/>
          <p:cNvSpPr>
            <a:spLocks noGrp="1"/>
          </p:cNvSpPr>
          <p:nvPr>
            <p:ph type="sldNum" sz="quarter" idx="5"/>
          </p:nvPr>
        </p:nvSpPr>
        <p:spPr/>
        <p:txBody>
          <a:bodyPr/>
          <a:lstStyle/>
          <a:p>
            <a:fld id="{870FFAD5-C921-489C-BB96-BD885938FB32}" type="slidenum">
              <a:rPr lang="en-US" smtClean="0"/>
              <a:t>14</a:t>
            </a:fld>
            <a:endParaRPr lang="en-US"/>
          </a:p>
        </p:txBody>
      </p:sp>
    </p:spTree>
    <p:extLst>
      <p:ext uri="{BB962C8B-B14F-4D97-AF65-F5344CB8AC3E}">
        <p14:creationId xmlns:p14="http://schemas.microsoft.com/office/powerpoint/2010/main" val="4291572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CMS</a:t>
            </a:r>
          </a:p>
          <a:p>
            <a:pPr marL="171450" indent="-171450">
              <a:buFont typeface="Arial" panose="020B0604020202020204" pitchFamily="34" charset="0"/>
              <a:buChar char="•"/>
            </a:pPr>
            <a:r>
              <a:rPr lang="en-US" dirty="0"/>
              <a:t>AI is interactive and you can provide very specific info about what you are trying to do</a:t>
            </a:r>
          </a:p>
          <a:p>
            <a:pPr marL="171450" indent="-171450">
              <a:buFont typeface="Arial" panose="020B0604020202020204" pitchFamily="34" charset="0"/>
              <a:buChar char="•"/>
            </a:pPr>
            <a:r>
              <a:rPr lang="en-US" dirty="0"/>
              <a:t>You can also use it to troubleshoot syntax or other problems</a:t>
            </a:r>
          </a:p>
        </p:txBody>
      </p:sp>
      <p:sp>
        <p:nvSpPr>
          <p:cNvPr id="4" name="Slide Number Placeholder 3"/>
          <p:cNvSpPr>
            <a:spLocks noGrp="1"/>
          </p:cNvSpPr>
          <p:nvPr>
            <p:ph type="sldNum" sz="quarter" idx="5"/>
          </p:nvPr>
        </p:nvSpPr>
        <p:spPr/>
        <p:txBody>
          <a:bodyPr/>
          <a:lstStyle/>
          <a:p>
            <a:fld id="{870FFAD5-C921-489C-BB96-BD885938FB32}" type="slidenum">
              <a:rPr lang="en-US" smtClean="0"/>
              <a:t>15</a:t>
            </a:fld>
            <a:endParaRPr lang="en-US"/>
          </a:p>
        </p:txBody>
      </p:sp>
    </p:spTree>
    <p:extLst>
      <p:ext uri="{BB962C8B-B14F-4D97-AF65-F5344CB8AC3E}">
        <p14:creationId xmlns:p14="http://schemas.microsoft.com/office/powerpoint/2010/main" val="3903801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CMS - Define and then demonstrate using Absolute – Relative Reference tab</a:t>
            </a:r>
          </a:p>
        </p:txBody>
      </p:sp>
      <p:sp>
        <p:nvSpPr>
          <p:cNvPr id="4" name="Slide Number Placeholder 3"/>
          <p:cNvSpPr>
            <a:spLocks noGrp="1"/>
          </p:cNvSpPr>
          <p:nvPr>
            <p:ph type="sldNum" sz="quarter" idx="5"/>
          </p:nvPr>
        </p:nvSpPr>
        <p:spPr/>
        <p:txBody>
          <a:bodyPr/>
          <a:lstStyle/>
          <a:p>
            <a:fld id="{870FFAD5-C921-489C-BB96-BD885938FB32}" type="slidenum">
              <a:rPr lang="en-US" smtClean="0"/>
              <a:t>16</a:t>
            </a:fld>
            <a:endParaRPr lang="en-US"/>
          </a:p>
        </p:txBody>
      </p:sp>
    </p:spTree>
    <p:extLst>
      <p:ext uri="{BB962C8B-B14F-4D97-AF65-F5344CB8AC3E}">
        <p14:creationId xmlns:p14="http://schemas.microsoft.com/office/powerpoint/2010/main" val="4166896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CRS – Put your quick access over or under based on our preference.  Quick add from the drop down or right click over a function/command and select Add</a:t>
            </a:r>
          </a:p>
          <a:p>
            <a:r>
              <a:rPr lang="en-US" dirty="0">
                <a:cs typeface="Calibri"/>
              </a:rPr>
              <a:t>Auto-hide hides ALL top functions in Excel</a:t>
            </a:r>
          </a:p>
          <a:p>
            <a:r>
              <a:rPr lang="en-US" dirty="0">
                <a:cs typeface="Calibri"/>
              </a:rPr>
              <a:t>Show Tabs- only shows name of functions</a:t>
            </a:r>
          </a:p>
        </p:txBody>
      </p:sp>
      <p:sp>
        <p:nvSpPr>
          <p:cNvPr id="4" name="Slide Number Placeholder 3"/>
          <p:cNvSpPr>
            <a:spLocks noGrp="1"/>
          </p:cNvSpPr>
          <p:nvPr>
            <p:ph type="sldNum" sz="quarter" idx="5"/>
          </p:nvPr>
        </p:nvSpPr>
        <p:spPr/>
        <p:txBody>
          <a:bodyPr/>
          <a:lstStyle/>
          <a:p>
            <a:fld id="{870FFAD5-C921-489C-BB96-BD885938FB32}" type="slidenum">
              <a:rPr lang="en-US" smtClean="0"/>
              <a:t>18</a:t>
            </a:fld>
            <a:endParaRPr lang="en-US"/>
          </a:p>
        </p:txBody>
      </p:sp>
    </p:spTree>
    <p:extLst>
      <p:ext uri="{BB962C8B-B14F-4D97-AF65-F5344CB8AC3E}">
        <p14:creationId xmlns:p14="http://schemas.microsoft.com/office/powerpoint/2010/main" val="2236447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CRS –</a:t>
            </a:r>
            <a:r>
              <a:rPr lang="en-US" dirty="0">
                <a:cs typeface="Calibri"/>
              </a:rPr>
              <a:t>Auto-hide hides ALL top functions in Excel</a:t>
            </a:r>
            <a:endParaRPr lang="en-US" dirty="0"/>
          </a:p>
          <a:p>
            <a:r>
              <a:rPr lang="en-US" dirty="0">
                <a:cs typeface="Calibri"/>
              </a:rPr>
              <a:t>Show Tabs- only shows name of functions</a:t>
            </a:r>
          </a:p>
          <a:p>
            <a:r>
              <a:rPr lang="en-US" dirty="0">
                <a:cs typeface="Calibri"/>
              </a:rPr>
              <a:t>Show Tabs and Commands</a:t>
            </a:r>
          </a:p>
          <a:p>
            <a:r>
              <a:rPr lang="en-US" dirty="0">
                <a:cs typeface="Calibri"/>
              </a:rPr>
              <a:t>Customize the Ribbon-Large scale Dump!</a:t>
            </a:r>
          </a:p>
        </p:txBody>
      </p:sp>
      <p:sp>
        <p:nvSpPr>
          <p:cNvPr id="4" name="Slide Number Placeholder 3"/>
          <p:cNvSpPr>
            <a:spLocks noGrp="1"/>
          </p:cNvSpPr>
          <p:nvPr>
            <p:ph type="sldNum" sz="quarter" idx="5"/>
          </p:nvPr>
        </p:nvSpPr>
        <p:spPr/>
        <p:txBody>
          <a:bodyPr/>
          <a:lstStyle/>
          <a:p>
            <a:fld id="{870FFAD5-C921-489C-BB96-BD885938FB32}" type="slidenum">
              <a:rPr lang="en-US" smtClean="0"/>
              <a:t>19</a:t>
            </a:fld>
            <a:endParaRPr lang="en-US"/>
          </a:p>
        </p:txBody>
      </p:sp>
    </p:spTree>
    <p:extLst>
      <p:ext uri="{BB962C8B-B14F-4D97-AF65-F5344CB8AC3E}">
        <p14:creationId xmlns:p14="http://schemas.microsoft.com/office/powerpoint/2010/main" val="2079780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CMS - Define and then demonstrate. $150K is a good number to use because Goal Seek has to think and it actually comes up with $149,999.</a:t>
            </a:r>
          </a:p>
          <a:p>
            <a:r>
              <a:rPr lang="en-US" dirty="0"/>
              <a:t>Other problems that can arise</a:t>
            </a:r>
          </a:p>
          <a:p>
            <a:pPr marL="171450" indent="-171450">
              <a:buFont typeface="Arial" panose="020B0604020202020204" pitchFamily="34" charset="0"/>
              <a:buChar char="•"/>
            </a:pPr>
            <a:r>
              <a:rPr lang="en-US" dirty="0"/>
              <a:t>Error because By Changing Cell is not a value</a:t>
            </a:r>
          </a:p>
          <a:p>
            <a:pPr marL="171450" indent="-171450">
              <a:buFont typeface="Arial" panose="020B0604020202020204" pitchFamily="34" charset="0"/>
              <a:buChar char="•"/>
            </a:pPr>
            <a:r>
              <a:rPr lang="en-US" dirty="0"/>
              <a:t>Excel can’t find a solution – Remove rounding to solve.</a:t>
            </a:r>
          </a:p>
        </p:txBody>
      </p:sp>
      <p:sp>
        <p:nvSpPr>
          <p:cNvPr id="4" name="Slide Number Placeholder 3"/>
          <p:cNvSpPr>
            <a:spLocks noGrp="1"/>
          </p:cNvSpPr>
          <p:nvPr>
            <p:ph type="sldNum" sz="quarter" idx="5"/>
          </p:nvPr>
        </p:nvSpPr>
        <p:spPr/>
        <p:txBody>
          <a:bodyPr/>
          <a:lstStyle/>
          <a:p>
            <a:fld id="{870FFAD5-C921-489C-BB96-BD885938FB32}" type="slidenum">
              <a:rPr lang="en-US" smtClean="0"/>
              <a:t>20</a:t>
            </a:fld>
            <a:endParaRPr lang="en-US"/>
          </a:p>
        </p:txBody>
      </p:sp>
    </p:spTree>
    <p:extLst>
      <p:ext uri="{BB962C8B-B14F-4D97-AF65-F5344CB8AC3E}">
        <p14:creationId xmlns:p14="http://schemas.microsoft.com/office/powerpoint/2010/main" val="17546020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Resources</a:t>
            </a:r>
          </a:p>
          <a:p>
            <a:pPr marL="171450" indent="-171450">
              <a:buFont typeface="Arial" panose="020B0604020202020204" pitchFamily="34" charset="0"/>
              <a:buChar char="•"/>
            </a:pPr>
            <a:r>
              <a:rPr lang="en-US" dirty="0"/>
              <a:t>YouTube</a:t>
            </a:r>
          </a:p>
          <a:p>
            <a:pPr marL="171450" indent="-171450">
              <a:buFont typeface="Arial" panose="020B0604020202020204" pitchFamily="34" charset="0"/>
              <a:buChar char="•"/>
            </a:pPr>
            <a:r>
              <a:rPr lang="en-US" dirty="0"/>
              <a:t>AI</a:t>
            </a:r>
          </a:p>
          <a:p>
            <a:pPr marL="171450" indent="-171450">
              <a:buFont typeface="Arial" panose="020B0604020202020204" pitchFamily="34" charset="0"/>
              <a:buChar char="•"/>
            </a:pPr>
            <a:r>
              <a:rPr lang="en-US" dirty="0"/>
              <a:t>Blogs</a:t>
            </a:r>
          </a:p>
          <a:p>
            <a:pPr marL="171450" indent="-171450">
              <a:buFont typeface="Arial" panose="020B0604020202020204" pitchFamily="34" charset="0"/>
              <a:buChar char="•"/>
            </a:pPr>
            <a:r>
              <a:rPr lang="en-US" dirty="0"/>
              <a:t>Your colleagues!</a:t>
            </a:r>
          </a:p>
          <a:p>
            <a:endParaRPr lang="en-US" dirty="0"/>
          </a:p>
        </p:txBody>
      </p:sp>
      <p:sp>
        <p:nvSpPr>
          <p:cNvPr id="4" name="Slide Number Placeholder 3"/>
          <p:cNvSpPr>
            <a:spLocks noGrp="1"/>
          </p:cNvSpPr>
          <p:nvPr>
            <p:ph type="sldNum" sz="quarter" idx="5"/>
          </p:nvPr>
        </p:nvSpPr>
        <p:spPr/>
        <p:txBody>
          <a:bodyPr/>
          <a:lstStyle/>
          <a:p>
            <a:fld id="{870FFAD5-C921-489C-BB96-BD885938FB32}" type="slidenum">
              <a:rPr lang="en-US" smtClean="0"/>
              <a:t>22</a:t>
            </a:fld>
            <a:endParaRPr lang="en-US"/>
          </a:p>
        </p:txBody>
      </p:sp>
    </p:spTree>
    <p:extLst>
      <p:ext uri="{BB962C8B-B14F-4D97-AF65-F5344CB8AC3E}">
        <p14:creationId xmlns:p14="http://schemas.microsoft.com/office/powerpoint/2010/main" val="3469146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CMS - </a:t>
            </a:r>
          </a:p>
        </p:txBody>
      </p:sp>
      <p:sp>
        <p:nvSpPr>
          <p:cNvPr id="4" name="Slide Number Placeholder 3"/>
          <p:cNvSpPr>
            <a:spLocks noGrp="1"/>
          </p:cNvSpPr>
          <p:nvPr>
            <p:ph type="sldNum" sz="quarter" idx="5"/>
          </p:nvPr>
        </p:nvSpPr>
        <p:spPr/>
        <p:txBody>
          <a:bodyPr/>
          <a:lstStyle/>
          <a:p>
            <a:fld id="{870FFAD5-C921-489C-BB96-BD885938FB32}" type="slidenum">
              <a:rPr lang="en-US" smtClean="0"/>
              <a:t>4</a:t>
            </a:fld>
            <a:endParaRPr lang="en-US"/>
          </a:p>
        </p:txBody>
      </p:sp>
    </p:spTree>
    <p:extLst>
      <p:ext uri="{BB962C8B-B14F-4D97-AF65-F5344CB8AC3E}">
        <p14:creationId xmlns:p14="http://schemas.microsoft.com/office/powerpoint/2010/main" val="3778660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CRS - Point out that cell reference colors match the highlighted cells</a:t>
            </a:r>
          </a:p>
        </p:txBody>
      </p:sp>
      <p:sp>
        <p:nvSpPr>
          <p:cNvPr id="4" name="Slide Number Placeholder 3"/>
          <p:cNvSpPr>
            <a:spLocks noGrp="1"/>
          </p:cNvSpPr>
          <p:nvPr>
            <p:ph type="sldNum" sz="quarter" idx="5"/>
          </p:nvPr>
        </p:nvSpPr>
        <p:spPr/>
        <p:txBody>
          <a:bodyPr/>
          <a:lstStyle/>
          <a:p>
            <a:fld id="{870FFAD5-C921-489C-BB96-BD885938FB32}" type="slidenum">
              <a:rPr lang="en-US" smtClean="0"/>
              <a:t>5</a:t>
            </a:fld>
            <a:endParaRPr lang="en-US"/>
          </a:p>
        </p:txBody>
      </p:sp>
    </p:spTree>
    <p:extLst>
      <p:ext uri="{BB962C8B-B14F-4D97-AF65-F5344CB8AC3E}">
        <p14:creationId xmlns:p14="http://schemas.microsoft.com/office/powerpoint/2010/main" val="907926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CRS</a:t>
            </a:r>
          </a:p>
        </p:txBody>
      </p:sp>
      <p:sp>
        <p:nvSpPr>
          <p:cNvPr id="4" name="Slide Number Placeholder 3"/>
          <p:cNvSpPr>
            <a:spLocks noGrp="1"/>
          </p:cNvSpPr>
          <p:nvPr>
            <p:ph type="sldNum" sz="quarter" idx="5"/>
          </p:nvPr>
        </p:nvSpPr>
        <p:spPr/>
        <p:txBody>
          <a:bodyPr/>
          <a:lstStyle/>
          <a:p>
            <a:fld id="{870FFAD5-C921-489C-BB96-BD885938FB32}" type="slidenum">
              <a:rPr lang="en-US" smtClean="0"/>
              <a:t>6</a:t>
            </a:fld>
            <a:endParaRPr lang="en-US"/>
          </a:p>
        </p:txBody>
      </p:sp>
    </p:spTree>
    <p:extLst>
      <p:ext uri="{BB962C8B-B14F-4D97-AF65-F5344CB8AC3E}">
        <p14:creationId xmlns:p14="http://schemas.microsoft.com/office/powerpoint/2010/main" val="1646988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CRS - A function is like a prebuilt recipe to perform a certain calculation or task. </a:t>
            </a:r>
          </a:p>
          <a:p>
            <a:r>
              <a:rPr lang="en-US" dirty="0"/>
              <a:t>Function name = your recipe name/title</a:t>
            </a:r>
          </a:p>
          <a:p>
            <a:r>
              <a:rPr lang="en-US" dirty="0"/>
              <a:t>Arguments = ingredients</a:t>
            </a:r>
          </a:p>
          <a:p>
            <a:r>
              <a:rPr lang="en-US" dirty="0"/>
              <a:t>Operators = instructions</a:t>
            </a:r>
          </a:p>
        </p:txBody>
      </p:sp>
      <p:sp>
        <p:nvSpPr>
          <p:cNvPr id="4" name="Slide Number Placeholder 3"/>
          <p:cNvSpPr>
            <a:spLocks noGrp="1"/>
          </p:cNvSpPr>
          <p:nvPr>
            <p:ph type="sldNum" sz="quarter" idx="5"/>
          </p:nvPr>
        </p:nvSpPr>
        <p:spPr/>
        <p:txBody>
          <a:bodyPr/>
          <a:lstStyle/>
          <a:p>
            <a:fld id="{870FFAD5-C921-489C-BB96-BD885938FB32}" type="slidenum">
              <a:rPr lang="en-US" smtClean="0"/>
              <a:t>7</a:t>
            </a:fld>
            <a:endParaRPr lang="en-US"/>
          </a:p>
        </p:txBody>
      </p:sp>
    </p:spTree>
    <p:extLst>
      <p:ext uri="{BB962C8B-B14F-4D97-AF65-F5344CB8AC3E}">
        <p14:creationId xmlns:p14="http://schemas.microsoft.com/office/powerpoint/2010/main" val="1196314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CRS - Also mention the function menu</a:t>
            </a:r>
          </a:p>
        </p:txBody>
      </p:sp>
      <p:sp>
        <p:nvSpPr>
          <p:cNvPr id="4" name="Slide Number Placeholder 3"/>
          <p:cNvSpPr>
            <a:spLocks noGrp="1"/>
          </p:cNvSpPr>
          <p:nvPr>
            <p:ph type="sldNum" sz="quarter" idx="5"/>
          </p:nvPr>
        </p:nvSpPr>
        <p:spPr/>
        <p:txBody>
          <a:bodyPr/>
          <a:lstStyle/>
          <a:p>
            <a:fld id="{870FFAD5-C921-489C-BB96-BD885938FB32}" type="slidenum">
              <a:rPr lang="en-US" smtClean="0"/>
              <a:t>8</a:t>
            </a:fld>
            <a:endParaRPr lang="en-US"/>
          </a:p>
        </p:txBody>
      </p:sp>
    </p:spTree>
    <p:extLst>
      <p:ext uri="{BB962C8B-B14F-4D97-AF65-F5344CB8AC3E}">
        <p14:creationId xmlns:p14="http://schemas.microsoft.com/office/powerpoint/2010/main" val="2708449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CMS - Excel tells you what ingredients you need.</a:t>
            </a:r>
          </a:p>
          <a:p>
            <a:r>
              <a:rPr lang="en-US" dirty="0"/>
              <a:t>Also say what this particular function can be used.</a:t>
            </a:r>
          </a:p>
          <a:p>
            <a:r>
              <a:rPr lang="en-US"/>
              <a:t>Brackets – optional </a:t>
            </a:r>
            <a:endParaRPr lang="en-US" dirty="0"/>
          </a:p>
        </p:txBody>
      </p:sp>
      <p:sp>
        <p:nvSpPr>
          <p:cNvPr id="4" name="Slide Number Placeholder 3"/>
          <p:cNvSpPr>
            <a:spLocks noGrp="1"/>
          </p:cNvSpPr>
          <p:nvPr>
            <p:ph type="sldNum" sz="quarter" idx="5"/>
          </p:nvPr>
        </p:nvSpPr>
        <p:spPr/>
        <p:txBody>
          <a:bodyPr/>
          <a:lstStyle/>
          <a:p>
            <a:fld id="{870FFAD5-C921-489C-BB96-BD885938FB32}" type="slidenum">
              <a:rPr lang="en-US" smtClean="0"/>
              <a:t>9</a:t>
            </a:fld>
            <a:endParaRPr lang="en-US"/>
          </a:p>
        </p:txBody>
      </p:sp>
    </p:spTree>
    <p:extLst>
      <p:ext uri="{BB962C8B-B14F-4D97-AF65-F5344CB8AC3E}">
        <p14:creationId xmlns:p14="http://schemas.microsoft.com/office/powerpoint/2010/main" val="1411058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CRS - Individual cells selected.</a:t>
            </a:r>
          </a:p>
        </p:txBody>
      </p:sp>
      <p:sp>
        <p:nvSpPr>
          <p:cNvPr id="4" name="Slide Number Placeholder 3"/>
          <p:cNvSpPr>
            <a:spLocks noGrp="1"/>
          </p:cNvSpPr>
          <p:nvPr>
            <p:ph type="sldNum" sz="quarter" idx="5"/>
          </p:nvPr>
        </p:nvSpPr>
        <p:spPr/>
        <p:txBody>
          <a:bodyPr/>
          <a:lstStyle/>
          <a:p>
            <a:fld id="{870FFAD5-C921-489C-BB96-BD885938FB32}" type="slidenum">
              <a:rPr lang="en-US" smtClean="0"/>
              <a:t>10</a:t>
            </a:fld>
            <a:endParaRPr lang="en-US"/>
          </a:p>
        </p:txBody>
      </p:sp>
    </p:spTree>
    <p:extLst>
      <p:ext uri="{BB962C8B-B14F-4D97-AF65-F5344CB8AC3E}">
        <p14:creationId xmlns:p14="http://schemas.microsoft.com/office/powerpoint/2010/main" val="1719941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CRS – Again individual cells selected</a:t>
            </a:r>
          </a:p>
        </p:txBody>
      </p:sp>
      <p:sp>
        <p:nvSpPr>
          <p:cNvPr id="4" name="Slide Number Placeholder 3"/>
          <p:cNvSpPr>
            <a:spLocks noGrp="1"/>
          </p:cNvSpPr>
          <p:nvPr>
            <p:ph type="sldNum" sz="quarter" idx="5"/>
          </p:nvPr>
        </p:nvSpPr>
        <p:spPr/>
        <p:txBody>
          <a:bodyPr/>
          <a:lstStyle/>
          <a:p>
            <a:fld id="{870FFAD5-C921-489C-BB96-BD885938FB32}" type="slidenum">
              <a:rPr lang="en-US" smtClean="0"/>
              <a:t>11</a:t>
            </a:fld>
            <a:endParaRPr lang="en-US"/>
          </a:p>
        </p:txBody>
      </p:sp>
    </p:spTree>
    <p:extLst>
      <p:ext uri="{BB962C8B-B14F-4D97-AF65-F5344CB8AC3E}">
        <p14:creationId xmlns:p14="http://schemas.microsoft.com/office/powerpoint/2010/main" val="1610337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flip="none" rotWithShape="1">
          <a:gsLst>
            <a:gs pos="0">
              <a:schemeClr val="bg1">
                <a:tint val="93000"/>
                <a:satMod val="150000"/>
                <a:shade val="98000"/>
                <a:lumMod val="102000"/>
              </a:schemeClr>
            </a:gs>
            <a:gs pos="79000">
              <a:schemeClr val="bg1">
                <a:tint val="98000"/>
                <a:satMod val="130000"/>
                <a:shade val="90000"/>
                <a:lumMod val="103000"/>
              </a:schemeClr>
            </a:gs>
            <a:gs pos="100000">
              <a:schemeClr val="bg1">
                <a:shade val="63000"/>
                <a:satMod val="120000"/>
              </a:schemeClr>
            </a:gs>
          </a:gsLst>
          <a:lin ang="0" scaled="1"/>
          <a:tileRect/>
        </a:grad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8810617" y="636458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2091290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cxnSp>
        <p:nvCxnSpPr>
          <p:cNvPr id="6" name="Straight Connector 5"/>
          <p:cNvCxnSpPr/>
          <p:nvPr userDrawn="1"/>
        </p:nvCxnSpPr>
        <p:spPr>
          <a:xfrm>
            <a:off x="839788" y="2057400"/>
            <a:ext cx="39322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Slide Number Placeholder 5"/>
          <p:cNvSpPr>
            <a:spLocks noGrp="1"/>
          </p:cNvSpPr>
          <p:nvPr>
            <p:ph type="sldNum" sz="quarter" idx="4"/>
          </p:nvPr>
        </p:nvSpPr>
        <p:spPr>
          <a:xfrm>
            <a:off x="9175708" y="620438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3181097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flipV="1">
            <a:off x="838200" y="1690688"/>
            <a:ext cx="10515600" cy="1048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9146538" y="622639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3680014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9156205" y="617696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3345352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tint val="93000"/>
                <a:satMod val="150000"/>
                <a:shade val="98000"/>
                <a:lumMod val="102000"/>
              </a:schemeClr>
            </a:gs>
            <a:gs pos="78000">
              <a:schemeClr val="bg1">
                <a:tint val="98000"/>
                <a:satMod val="130000"/>
                <a:shade val="90000"/>
                <a:lumMod val="103000"/>
              </a:schemeClr>
            </a:gs>
            <a:gs pos="100000">
              <a:schemeClr val="bg1">
                <a:shade val="63000"/>
                <a:satMod val="120000"/>
              </a:schemeClr>
            </a:gs>
          </a:gsLst>
          <a:lin ang="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5" name="Straight Connector 4"/>
          <p:cNvCxnSpPr/>
          <p:nvPr userDrawn="1"/>
        </p:nvCxnSpPr>
        <p:spPr>
          <a:xfrm>
            <a:off x="1524000" y="3509963"/>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9136849" y="621182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11871853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p:cNvCxnSpPr/>
          <p:nvPr userDrawn="1"/>
        </p:nvCxnSpPr>
        <p:spPr>
          <a:xfrm>
            <a:off x="838200" y="1690688"/>
            <a:ext cx="10515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9137668" y="62197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1242267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cxnSp>
        <p:nvCxnSpPr>
          <p:cNvPr id="4" name="Straight Connector 3"/>
          <p:cNvCxnSpPr/>
          <p:nvPr userDrawn="1"/>
        </p:nvCxnSpPr>
        <p:spPr>
          <a:xfrm>
            <a:off x="831850" y="4562475"/>
            <a:ext cx="10515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stretch>
            <a:fillRect/>
          </a:stretch>
        </p:blipFill>
        <p:spPr>
          <a:xfrm>
            <a:off x="9145917" y="6203423"/>
            <a:ext cx="2743438" cy="365792"/>
          </a:xfrm>
          <a:prstGeom prst="rect">
            <a:avLst/>
          </a:prstGeom>
        </p:spPr>
      </p:pic>
    </p:spTree>
    <p:extLst>
      <p:ext uri="{BB962C8B-B14F-4D97-AF65-F5344CB8AC3E}">
        <p14:creationId xmlns:p14="http://schemas.microsoft.com/office/powerpoint/2010/main" val="26417465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p:cNvCxnSpPr/>
          <p:nvPr userDrawn="1"/>
        </p:nvCxnSpPr>
        <p:spPr>
          <a:xfrm>
            <a:off x="838200" y="1690688"/>
            <a:ext cx="10515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Slide Number Placeholder 5"/>
          <p:cNvSpPr>
            <a:spLocks noGrp="1"/>
          </p:cNvSpPr>
          <p:nvPr>
            <p:ph type="sldNum" sz="quarter" idx="4"/>
          </p:nvPr>
        </p:nvSpPr>
        <p:spPr>
          <a:xfrm>
            <a:off x="9168588" y="618531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964496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flipV="1">
            <a:off x="839788" y="1671638"/>
            <a:ext cx="10515600" cy="95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10"/>
          </p:nvPr>
        </p:nvSpPr>
        <p:spPr>
          <a:xfrm>
            <a:off x="9163606" y="626862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3582490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3" name="Straight Connector 2"/>
          <p:cNvCxnSpPr/>
          <p:nvPr userDrawn="1"/>
        </p:nvCxnSpPr>
        <p:spPr>
          <a:xfrm flipV="1">
            <a:off x="838200" y="1690688"/>
            <a:ext cx="10515600" cy="117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Slide Number Placeholder 5"/>
          <p:cNvSpPr>
            <a:spLocks noGrp="1"/>
          </p:cNvSpPr>
          <p:nvPr>
            <p:ph type="sldNum" sz="quarter" idx="4"/>
          </p:nvPr>
        </p:nvSpPr>
        <p:spPr>
          <a:xfrm>
            <a:off x="9150689" y="62315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3164477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9162596" y="622476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2406113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cxnSp>
        <p:nvCxnSpPr>
          <p:cNvPr id="5" name="Straight Connector 4"/>
          <p:cNvCxnSpPr/>
          <p:nvPr userDrawn="1"/>
        </p:nvCxnSpPr>
        <p:spPr>
          <a:xfrm>
            <a:off x="839788" y="2057400"/>
            <a:ext cx="39322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9141343" y="619056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8321819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93000"/>
                <a:satMod val="150000"/>
                <a:shade val="98000"/>
                <a:lumMod val="102000"/>
              </a:schemeClr>
            </a:gs>
            <a:gs pos="79000">
              <a:schemeClr val="bg1">
                <a:tint val="98000"/>
                <a:satMod val="130000"/>
                <a:shade val="90000"/>
                <a:lumMod val="103000"/>
              </a:schemeClr>
            </a:gs>
            <a:gs pos="100000">
              <a:schemeClr val="bg1">
                <a:shade val="63000"/>
                <a:satMod val="120000"/>
              </a:schemeClr>
            </a:gs>
          </a:gsLst>
          <a:lin ang="0" scaled="1"/>
          <a:tileRect/>
        </a:gra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52751" y="-752146"/>
            <a:ext cx="5486494" cy="3314114"/>
          </a:xfrm>
          <a:prstGeom prst="rect">
            <a:avLst/>
          </a:prstGeom>
        </p:spPr>
      </p:pic>
      <p:sp>
        <p:nvSpPr>
          <p:cNvPr id="8" name="TextBox 7"/>
          <p:cNvSpPr txBox="1"/>
          <p:nvPr userDrawn="1"/>
        </p:nvSpPr>
        <p:spPr>
          <a:xfrm>
            <a:off x="838198" y="1843950"/>
            <a:ext cx="10515599"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effectLst>
                  <a:outerShdw blurRad="38100" dist="38100" dir="2700000" algn="tl">
                    <a:srgbClr val="000000">
                      <a:alpha val="43137"/>
                    </a:srgbClr>
                  </a:outerShdw>
                </a:effectLst>
                <a:latin typeface="Georgia" panose="02040502050405020303"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effectLst>
                  <a:outerShdw blurRad="38100" dist="38100" dir="2700000" algn="tl">
                    <a:srgbClr val="000000">
                      <a:alpha val="43137"/>
                    </a:srgbClr>
                  </a:outerShdw>
                </a:effectLst>
                <a:latin typeface="Georgia" panose="02040502050405020303" pitchFamily="18" charset="0"/>
              </a:rPr>
              <a:t>Symposium for Research Administrators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effectLst>
                  <a:outerShdw blurRad="38100" dist="38100" dir="2700000" algn="tl">
                    <a:srgbClr val="000000">
                      <a:alpha val="43137"/>
                    </a:srgbClr>
                  </a:outerShdw>
                </a:effectLst>
                <a:latin typeface="Georgia" panose="02040502050405020303"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effectLst/>
                <a:latin typeface="Georgia" panose="02040502050405020303" pitchFamily="18" charset="0"/>
              </a:rPr>
              <a:t>University</a:t>
            </a:r>
            <a:r>
              <a:rPr lang="en-US" sz="3600" baseline="0" dirty="0">
                <a:effectLst/>
                <a:latin typeface="Georgia" panose="02040502050405020303" pitchFamily="18" charset="0"/>
              </a:rPr>
              <a:t> of Wisconsin-Madison</a:t>
            </a:r>
          </a:p>
          <a:p>
            <a:pPr algn="ctr"/>
            <a:r>
              <a:rPr lang="en-US" sz="3600" baseline="0" dirty="0">
                <a:effectLst/>
                <a:latin typeface="Georgia" panose="02040502050405020303" pitchFamily="18" charset="0"/>
              </a:rPr>
              <a:t>November 7</a:t>
            </a:r>
            <a:r>
              <a:rPr lang="en-US" sz="3600" baseline="30000" dirty="0">
                <a:effectLst/>
                <a:latin typeface="Georgia" panose="02040502050405020303" pitchFamily="18" charset="0"/>
              </a:rPr>
              <a:t>th</a:t>
            </a:r>
            <a:r>
              <a:rPr lang="en-US" sz="3600" baseline="0" dirty="0">
                <a:effectLst/>
                <a:latin typeface="Georgia" panose="02040502050405020303" pitchFamily="18" charset="0"/>
              </a:rPr>
              <a:t>, 2024</a:t>
            </a:r>
            <a:endParaRPr lang="en-US" sz="3600" dirty="0">
              <a:effectLst/>
              <a:latin typeface="Georgia" panose="02040502050405020303" pitchFamily="18" charset="0"/>
            </a:endParaRPr>
          </a:p>
        </p:txBody>
      </p:sp>
      <p:cxnSp>
        <p:nvCxnSpPr>
          <p:cNvPr id="10" name="Straight Connector 9"/>
          <p:cNvCxnSpPr/>
          <p:nvPr userDrawn="1"/>
        </p:nvCxnSpPr>
        <p:spPr>
          <a:xfrm flipV="1">
            <a:off x="838199" y="3311611"/>
            <a:ext cx="10515599" cy="82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Slide Number Placeholder 5"/>
          <p:cNvSpPr>
            <a:spLocks noGrp="1"/>
          </p:cNvSpPr>
          <p:nvPr>
            <p:ph type="sldNum" sz="quarter" idx="4"/>
          </p:nvPr>
        </p:nvSpPr>
        <p:spPr>
          <a:xfrm>
            <a:off x="8839245" y="635542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1125194421"/>
      </p:ext>
    </p:extLst>
  </p:cSld>
  <p:clrMap bg1="lt1" tx1="dk1" bg2="lt2" tx2="dk2" accent1="accent1" accent2="accent2" accent3="accent3" accent4="accent4" accent5="accent5" accent6="accent6" hlink="hlink" folHlink="folHlink"/>
  <p:sldLayoutIdLst>
    <p:sldLayoutId id="2147483649"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4400" kern="1200" baseline="0">
          <a:solidFill>
            <a:schemeClr val="tx1"/>
          </a:solidFill>
          <a:effectLst>
            <a:outerShdw blurRad="38100" dist="38100" dir="2700000" algn="tl">
              <a:srgbClr val="000000">
                <a:alpha val="43137"/>
              </a:srgbClr>
            </a:outerShdw>
          </a:effectLst>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tint val="93000"/>
                <a:satMod val="150000"/>
                <a:shade val="98000"/>
                <a:lumMod val="102000"/>
              </a:schemeClr>
            </a:gs>
            <a:gs pos="78000">
              <a:schemeClr val="bg1">
                <a:tint val="98000"/>
                <a:satMod val="130000"/>
                <a:shade val="90000"/>
                <a:lumMod val="103000"/>
              </a:schemeClr>
            </a:gs>
            <a:gs pos="100000">
              <a:schemeClr val="bg1">
                <a:shade val="63000"/>
                <a:satMod val="120000"/>
              </a:schemeClr>
            </a:gs>
          </a:gsLst>
          <a:lin ang="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75052"/>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5903" y="5780393"/>
            <a:ext cx="2434015" cy="1470266"/>
          </a:xfrm>
          <a:prstGeom prst="rect">
            <a:avLst/>
          </a:prstGeom>
        </p:spPr>
      </p:pic>
      <p:sp>
        <p:nvSpPr>
          <p:cNvPr id="11" name="TextBox 10"/>
          <p:cNvSpPr txBox="1"/>
          <p:nvPr userDrawn="1"/>
        </p:nvSpPr>
        <p:spPr>
          <a:xfrm>
            <a:off x="10106239" y="6546362"/>
            <a:ext cx="3741264" cy="230832"/>
          </a:xfrm>
          <a:prstGeom prst="rect">
            <a:avLst/>
          </a:prstGeom>
          <a:noFill/>
        </p:spPr>
        <p:txBody>
          <a:bodyPr wrap="square" rtlCol="0">
            <a:spAutoFit/>
          </a:bodyPr>
          <a:lstStyle/>
          <a:p>
            <a:r>
              <a:rPr lang="en-US" sz="900" dirty="0">
                <a:solidFill>
                  <a:schemeClr val="bg1">
                    <a:lumMod val="50000"/>
                  </a:schemeClr>
                </a:solidFill>
                <a:latin typeface="Arial" panose="020B0604020202020204" pitchFamily="34" charset="0"/>
                <a:cs typeface="Arial" panose="020B0604020202020204" pitchFamily="34" charset="0"/>
              </a:rPr>
              <a:t>University</a:t>
            </a:r>
            <a:r>
              <a:rPr lang="en-US" sz="900" baseline="0" dirty="0">
                <a:solidFill>
                  <a:schemeClr val="bg1">
                    <a:lumMod val="50000"/>
                  </a:schemeClr>
                </a:solidFill>
                <a:latin typeface="Arial" panose="020B0604020202020204" pitchFamily="34" charset="0"/>
                <a:cs typeface="Arial" panose="020B0604020202020204" pitchFamily="34" charset="0"/>
              </a:rPr>
              <a:t> of Wisconsin - </a:t>
            </a:r>
            <a:r>
              <a:rPr lang="en-US" sz="900" dirty="0">
                <a:solidFill>
                  <a:schemeClr val="bg1">
                    <a:lumMod val="50000"/>
                  </a:schemeClr>
                </a:solidFill>
                <a:latin typeface="Arial" panose="020B0604020202020204" pitchFamily="34" charset="0"/>
                <a:cs typeface="Arial" panose="020B0604020202020204" pitchFamily="34" charset="0"/>
              </a:rPr>
              <a:t>Madison</a:t>
            </a:r>
          </a:p>
        </p:txBody>
      </p:sp>
      <p:sp>
        <p:nvSpPr>
          <p:cNvPr id="6" name="Slide Number Placeholder 5"/>
          <p:cNvSpPr>
            <a:spLocks noGrp="1"/>
          </p:cNvSpPr>
          <p:nvPr>
            <p:ph type="sldNum" sz="quarter" idx="4"/>
          </p:nvPr>
        </p:nvSpPr>
        <p:spPr>
          <a:xfrm>
            <a:off x="8841785" y="618123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33273561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hyperlink" Target="mailto:chrystin.schultz@wisc.edu" TargetMode="External"/><Relationship Id="rId2" Type="http://schemas.openxmlformats.org/officeDocument/2006/relationships/hyperlink" Target="mailto:cmshults@wisc.ed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excel-spark" TargetMode="External"/><Relationship Id="rId2" Type="http://schemas.openxmlformats.org/officeDocument/2006/relationships/hyperlink" Target="https://it.wisc.edu/services/online-training-linkedin-learning/"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mailto:chrystin.schultz@wisc.edu" TargetMode="External"/><Relationship Id="rId2" Type="http://schemas.openxmlformats.org/officeDocument/2006/relationships/hyperlink" Target="mailto:cmshults@wisc.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6FF4E196-A010-480C-A078-61D4EF757EA8}" type="slidenum">
              <a:rPr lang="en-US" smtClean="0"/>
              <a:t>1</a:t>
            </a:fld>
            <a:endParaRPr lang="en-US"/>
          </a:p>
        </p:txBody>
      </p:sp>
    </p:spTree>
    <p:extLst>
      <p:ext uri="{BB962C8B-B14F-4D97-AF65-F5344CB8AC3E}">
        <p14:creationId xmlns:p14="http://schemas.microsoft.com/office/powerpoint/2010/main" val="389982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F3803-3137-486B-B3BC-03C11F7603E1}"/>
              </a:ext>
            </a:extLst>
          </p:cNvPr>
          <p:cNvSpPr>
            <a:spLocks noGrp="1"/>
          </p:cNvSpPr>
          <p:nvPr>
            <p:ph type="title"/>
          </p:nvPr>
        </p:nvSpPr>
        <p:spPr/>
        <p:txBody>
          <a:bodyPr/>
          <a:lstStyle/>
          <a:p>
            <a:r>
              <a:rPr lang="en-US" dirty="0"/>
              <a:t>Writing Formulas and Functions</a:t>
            </a:r>
          </a:p>
        </p:txBody>
      </p:sp>
      <p:sp>
        <p:nvSpPr>
          <p:cNvPr id="5" name="Slide Number Placeholder 4">
            <a:extLst>
              <a:ext uri="{FF2B5EF4-FFF2-40B4-BE49-F238E27FC236}">
                <a16:creationId xmlns:a16="http://schemas.microsoft.com/office/drawing/2014/main" id="{B29F262E-DFED-4713-8C7E-B082704F2E76}"/>
              </a:ext>
            </a:extLst>
          </p:cNvPr>
          <p:cNvSpPr>
            <a:spLocks noGrp="1"/>
          </p:cNvSpPr>
          <p:nvPr>
            <p:ph type="sldNum" sz="quarter" idx="4"/>
          </p:nvPr>
        </p:nvSpPr>
        <p:spPr/>
        <p:txBody>
          <a:bodyPr/>
          <a:lstStyle/>
          <a:p>
            <a:fld id="{6FF4E196-A010-480C-A078-61D4EF757EA8}" type="slidenum">
              <a:rPr lang="en-US" smtClean="0"/>
              <a:t>10</a:t>
            </a:fld>
            <a:endParaRPr lang="en-US"/>
          </a:p>
        </p:txBody>
      </p:sp>
      <p:pic>
        <p:nvPicPr>
          <p:cNvPr id="7" name="Picture 6">
            <a:extLst>
              <a:ext uri="{FF2B5EF4-FFF2-40B4-BE49-F238E27FC236}">
                <a16:creationId xmlns:a16="http://schemas.microsoft.com/office/drawing/2014/main" id="{330533D8-579F-4A6E-9E6A-3526D090F152}"/>
              </a:ext>
            </a:extLst>
          </p:cNvPr>
          <p:cNvPicPr>
            <a:picLocks noChangeAspect="1"/>
          </p:cNvPicPr>
          <p:nvPr/>
        </p:nvPicPr>
        <p:blipFill>
          <a:blip r:embed="rId3"/>
          <a:stretch>
            <a:fillRect/>
          </a:stretch>
        </p:blipFill>
        <p:spPr>
          <a:xfrm>
            <a:off x="2280722" y="2240103"/>
            <a:ext cx="7630553" cy="2377793"/>
          </a:xfrm>
          <a:prstGeom prst="rect">
            <a:avLst/>
          </a:prstGeom>
        </p:spPr>
      </p:pic>
      <p:sp>
        <p:nvSpPr>
          <p:cNvPr id="11" name="Content Placeholder 10">
            <a:extLst>
              <a:ext uri="{FF2B5EF4-FFF2-40B4-BE49-F238E27FC236}">
                <a16:creationId xmlns:a16="http://schemas.microsoft.com/office/drawing/2014/main" id="{6E9286B4-4C5B-4D57-9448-6F5B2E3E73A8}"/>
              </a:ext>
            </a:extLst>
          </p:cNvPr>
          <p:cNvSpPr>
            <a:spLocks noGrp="1"/>
          </p:cNvSpPr>
          <p:nvPr>
            <p:ph sz="half" idx="2"/>
          </p:nvPr>
        </p:nvSpPr>
        <p:spPr>
          <a:xfrm>
            <a:off x="3282701" y="5068755"/>
            <a:ext cx="5626594" cy="665703"/>
          </a:xfrm>
        </p:spPr>
        <p:txBody>
          <a:bodyPr>
            <a:normAutofit fontScale="92500" lnSpcReduction="10000"/>
          </a:bodyPr>
          <a:lstStyle/>
          <a:p>
            <a:pPr marL="0" indent="0">
              <a:buNone/>
            </a:pPr>
            <a:r>
              <a:rPr lang="en-US" dirty="0"/>
              <a:t>Type  </a:t>
            </a:r>
            <a:r>
              <a:rPr lang="en-US" sz="4800" dirty="0">
                <a:solidFill>
                  <a:schemeClr val="accent1">
                    <a:lumMod val="75000"/>
                  </a:schemeClr>
                </a:solidFill>
              </a:rPr>
              <a:t>= </a:t>
            </a:r>
            <a:r>
              <a:rPr lang="en-US" dirty="0"/>
              <a:t> and then select individual cells.</a:t>
            </a:r>
          </a:p>
        </p:txBody>
      </p:sp>
    </p:spTree>
    <p:extLst>
      <p:ext uri="{BB962C8B-B14F-4D97-AF65-F5344CB8AC3E}">
        <p14:creationId xmlns:p14="http://schemas.microsoft.com/office/powerpoint/2010/main" val="31967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89290-0A96-4826-BAEE-B5319DA336CC}"/>
              </a:ext>
            </a:extLst>
          </p:cNvPr>
          <p:cNvSpPr>
            <a:spLocks noGrp="1"/>
          </p:cNvSpPr>
          <p:nvPr>
            <p:ph type="title"/>
          </p:nvPr>
        </p:nvSpPr>
        <p:spPr/>
        <p:txBody>
          <a:bodyPr/>
          <a:lstStyle/>
          <a:p>
            <a:r>
              <a:rPr lang="en-US" dirty="0"/>
              <a:t>Writing Formulas and Functions cont. </a:t>
            </a:r>
          </a:p>
        </p:txBody>
      </p:sp>
      <p:sp>
        <p:nvSpPr>
          <p:cNvPr id="4" name="Content Placeholder 3">
            <a:extLst>
              <a:ext uri="{FF2B5EF4-FFF2-40B4-BE49-F238E27FC236}">
                <a16:creationId xmlns:a16="http://schemas.microsoft.com/office/drawing/2014/main" id="{427289B5-D4B5-4B98-BCB6-0B94931C458E}"/>
              </a:ext>
            </a:extLst>
          </p:cNvPr>
          <p:cNvSpPr>
            <a:spLocks noGrp="1"/>
          </p:cNvSpPr>
          <p:nvPr>
            <p:ph sz="half" idx="2"/>
          </p:nvPr>
        </p:nvSpPr>
        <p:spPr>
          <a:xfrm>
            <a:off x="2829018" y="5167312"/>
            <a:ext cx="6533964" cy="816747"/>
          </a:xfrm>
        </p:spPr>
        <p:txBody>
          <a:bodyPr>
            <a:normAutofit fontScale="92500"/>
          </a:bodyPr>
          <a:lstStyle/>
          <a:p>
            <a:pPr marL="0" indent="0">
              <a:buNone/>
            </a:pPr>
            <a:r>
              <a:rPr lang="en-US" dirty="0"/>
              <a:t>Type </a:t>
            </a:r>
            <a:r>
              <a:rPr lang="en-US" sz="3800" dirty="0">
                <a:solidFill>
                  <a:schemeClr val="accent5">
                    <a:lumMod val="75000"/>
                  </a:schemeClr>
                </a:solidFill>
              </a:rPr>
              <a:t>=</a:t>
            </a:r>
            <a:r>
              <a:rPr lang="en-US" sz="4800" dirty="0">
                <a:solidFill>
                  <a:schemeClr val="accent5">
                    <a:lumMod val="75000"/>
                  </a:schemeClr>
                </a:solidFill>
              </a:rPr>
              <a:t>Sum</a:t>
            </a:r>
            <a:r>
              <a:rPr lang="en-US" sz="3800" dirty="0">
                <a:solidFill>
                  <a:schemeClr val="accent5">
                    <a:lumMod val="75000"/>
                  </a:schemeClr>
                </a:solidFill>
              </a:rPr>
              <a:t>( </a:t>
            </a:r>
            <a:r>
              <a:rPr lang="en-US" dirty="0"/>
              <a:t>and then select individual cells.</a:t>
            </a:r>
            <a:endParaRPr lang="en-US" dirty="0">
              <a:solidFill>
                <a:schemeClr val="accent5">
                  <a:lumMod val="75000"/>
                </a:schemeClr>
              </a:solidFill>
            </a:endParaRPr>
          </a:p>
        </p:txBody>
      </p:sp>
      <p:sp>
        <p:nvSpPr>
          <p:cNvPr id="5" name="Slide Number Placeholder 4">
            <a:extLst>
              <a:ext uri="{FF2B5EF4-FFF2-40B4-BE49-F238E27FC236}">
                <a16:creationId xmlns:a16="http://schemas.microsoft.com/office/drawing/2014/main" id="{B5B77532-F3A1-401C-8B26-635922BF7887}"/>
              </a:ext>
            </a:extLst>
          </p:cNvPr>
          <p:cNvSpPr>
            <a:spLocks noGrp="1"/>
          </p:cNvSpPr>
          <p:nvPr>
            <p:ph type="sldNum" sz="quarter" idx="4"/>
          </p:nvPr>
        </p:nvSpPr>
        <p:spPr/>
        <p:txBody>
          <a:bodyPr/>
          <a:lstStyle/>
          <a:p>
            <a:fld id="{6FF4E196-A010-480C-A078-61D4EF757EA8}" type="slidenum">
              <a:rPr lang="en-US" smtClean="0"/>
              <a:t>11</a:t>
            </a:fld>
            <a:endParaRPr lang="en-US"/>
          </a:p>
        </p:txBody>
      </p:sp>
      <p:pic>
        <p:nvPicPr>
          <p:cNvPr id="6" name="Content Placeholder 8">
            <a:extLst>
              <a:ext uri="{FF2B5EF4-FFF2-40B4-BE49-F238E27FC236}">
                <a16:creationId xmlns:a16="http://schemas.microsoft.com/office/drawing/2014/main" id="{13EBE5C1-2E6A-460D-9931-10362FEAABF0}"/>
              </a:ext>
            </a:extLst>
          </p:cNvPr>
          <p:cNvPicPr>
            <a:picLocks noChangeAspect="1"/>
          </p:cNvPicPr>
          <p:nvPr/>
        </p:nvPicPr>
        <p:blipFill>
          <a:blip r:embed="rId3"/>
          <a:stretch>
            <a:fillRect/>
          </a:stretch>
        </p:blipFill>
        <p:spPr>
          <a:xfrm>
            <a:off x="2382816" y="2243942"/>
            <a:ext cx="7426368" cy="2370116"/>
          </a:xfrm>
          <a:prstGeom prst="rect">
            <a:avLst/>
          </a:prstGeom>
        </p:spPr>
      </p:pic>
    </p:spTree>
    <p:extLst>
      <p:ext uri="{BB962C8B-B14F-4D97-AF65-F5344CB8AC3E}">
        <p14:creationId xmlns:p14="http://schemas.microsoft.com/office/powerpoint/2010/main" val="145798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89290-0A96-4826-BAEE-B5319DA336CC}"/>
              </a:ext>
            </a:extLst>
          </p:cNvPr>
          <p:cNvSpPr>
            <a:spLocks noGrp="1"/>
          </p:cNvSpPr>
          <p:nvPr>
            <p:ph type="title"/>
          </p:nvPr>
        </p:nvSpPr>
        <p:spPr/>
        <p:txBody>
          <a:bodyPr/>
          <a:lstStyle/>
          <a:p>
            <a:r>
              <a:rPr lang="en-US" dirty="0"/>
              <a:t>Writing Formulas and Functions cont. </a:t>
            </a:r>
          </a:p>
        </p:txBody>
      </p:sp>
      <p:pic>
        <p:nvPicPr>
          <p:cNvPr id="7" name="Content Placeholder 6">
            <a:extLst>
              <a:ext uri="{FF2B5EF4-FFF2-40B4-BE49-F238E27FC236}">
                <a16:creationId xmlns:a16="http://schemas.microsoft.com/office/drawing/2014/main" id="{89A4A90B-F4D1-4908-86AC-D679268FD1A4}"/>
              </a:ext>
            </a:extLst>
          </p:cNvPr>
          <p:cNvPicPr>
            <a:picLocks noGrp="1" noChangeAspect="1"/>
          </p:cNvPicPr>
          <p:nvPr>
            <p:ph sz="half" idx="2"/>
          </p:nvPr>
        </p:nvPicPr>
        <p:blipFill>
          <a:blip r:embed="rId3"/>
          <a:stretch>
            <a:fillRect/>
          </a:stretch>
        </p:blipFill>
        <p:spPr>
          <a:xfrm>
            <a:off x="1556656" y="2150529"/>
            <a:ext cx="9078685" cy="3103330"/>
          </a:xfrm>
        </p:spPr>
      </p:pic>
      <p:sp>
        <p:nvSpPr>
          <p:cNvPr id="5" name="Slide Number Placeholder 4">
            <a:extLst>
              <a:ext uri="{FF2B5EF4-FFF2-40B4-BE49-F238E27FC236}">
                <a16:creationId xmlns:a16="http://schemas.microsoft.com/office/drawing/2014/main" id="{B5B77532-F3A1-401C-8B26-635922BF7887}"/>
              </a:ext>
            </a:extLst>
          </p:cNvPr>
          <p:cNvSpPr>
            <a:spLocks noGrp="1"/>
          </p:cNvSpPr>
          <p:nvPr>
            <p:ph type="sldNum" sz="quarter" idx="4"/>
          </p:nvPr>
        </p:nvSpPr>
        <p:spPr/>
        <p:txBody>
          <a:bodyPr/>
          <a:lstStyle/>
          <a:p>
            <a:fld id="{6FF4E196-A010-480C-A078-61D4EF757EA8}" type="slidenum">
              <a:rPr lang="en-US" smtClean="0"/>
              <a:t>12</a:t>
            </a:fld>
            <a:endParaRPr lang="en-US"/>
          </a:p>
        </p:txBody>
      </p:sp>
      <p:sp>
        <p:nvSpPr>
          <p:cNvPr id="8" name="TextBox 7">
            <a:extLst>
              <a:ext uri="{FF2B5EF4-FFF2-40B4-BE49-F238E27FC236}">
                <a16:creationId xmlns:a16="http://schemas.microsoft.com/office/drawing/2014/main" id="{2C504D40-3615-4654-B2C8-59B56D74BBCA}"/>
              </a:ext>
            </a:extLst>
          </p:cNvPr>
          <p:cNvSpPr txBox="1"/>
          <p:nvPr/>
        </p:nvSpPr>
        <p:spPr>
          <a:xfrm>
            <a:off x="1836575" y="5415876"/>
            <a:ext cx="8518848" cy="769441"/>
          </a:xfrm>
          <a:prstGeom prst="rect">
            <a:avLst/>
          </a:prstGeom>
          <a:noFill/>
        </p:spPr>
        <p:txBody>
          <a:bodyPr wrap="square" rtlCol="0">
            <a:spAutoFit/>
          </a:bodyPr>
          <a:lstStyle/>
          <a:p>
            <a:r>
              <a:rPr lang="en-US" sz="2600" dirty="0"/>
              <a:t>Type</a:t>
            </a:r>
            <a:r>
              <a:rPr lang="en-US" dirty="0"/>
              <a:t>   </a:t>
            </a:r>
            <a:r>
              <a:rPr lang="en-US" sz="4400" dirty="0">
                <a:solidFill>
                  <a:schemeClr val="accent1">
                    <a:lumMod val="75000"/>
                  </a:schemeClr>
                </a:solidFill>
              </a:rPr>
              <a:t>=SUM( </a:t>
            </a:r>
            <a:r>
              <a:rPr lang="en-US" sz="2600" dirty="0"/>
              <a:t>and select a range of cells with your mouse</a:t>
            </a:r>
            <a:r>
              <a:rPr lang="en-US" sz="2600" dirty="0">
                <a:solidFill>
                  <a:schemeClr val="accent1">
                    <a:lumMod val="75000"/>
                  </a:schemeClr>
                </a:solidFill>
              </a:rPr>
              <a:t> </a:t>
            </a:r>
            <a:endParaRPr lang="en-US" sz="2600" dirty="0"/>
          </a:p>
        </p:txBody>
      </p:sp>
    </p:spTree>
    <p:extLst>
      <p:ext uri="{BB962C8B-B14F-4D97-AF65-F5344CB8AC3E}">
        <p14:creationId xmlns:p14="http://schemas.microsoft.com/office/powerpoint/2010/main" val="2892183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65032-3847-4236-A829-000A88436EDC}"/>
              </a:ext>
            </a:extLst>
          </p:cNvPr>
          <p:cNvSpPr>
            <a:spLocks noGrp="1"/>
          </p:cNvSpPr>
          <p:nvPr>
            <p:ph type="title"/>
          </p:nvPr>
        </p:nvSpPr>
        <p:spPr/>
        <p:txBody>
          <a:bodyPr/>
          <a:lstStyle/>
          <a:p>
            <a:pPr algn="ctr"/>
            <a:r>
              <a:rPr lang="en-US" dirty="0"/>
              <a:t>Copying formulas by dragging them</a:t>
            </a:r>
          </a:p>
        </p:txBody>
      </p:sp>
      <p:sp>
        <p:nvSpPr>
          <p:cNvPr id="3" name="Slide Number Placeholder 2">
            <a:extLst>
              <a:ext uri="{FF2B5EF4-FFF2-40B4-BE49-F238E27FC236}">
                <a16:creationId xmlns:a16="http://schemas.microsoft.com/office/drawing/2014/main" id="{0F52BA88-DC84-4D27-AC82-FD3F973E2123}"/>
              </a:ext>
            </a:extLst>
          </p:cNvPr>
          <p:cNvSpPr>
            <a:spLocks noGrp="1"/>
          </p:cNvSpPr>
          <p:nvPr>
            <p:ph type="sldNum" sz="quarter" idx="4"/>
          </p:nvPr>
        </p:nvSpPr>
        <p:spPr/>
        <p:txBody>
          <a:bodyPr/>
          <a:lstStyle/>
          <a:p>
            <a:fld id="{6FF4E196-A010-480C-A078-61D4EF757EA8}" type="slidenum">
              <a:rPr lang="en-US" smtClean="0"/>
              <a:t>13</a:t>
            </a:fld>
            <a:endParaRPr lang="en-US"/>
          </a:p>
        </p:txBody>
      </p:sp>
      <p:pic>
        <p:nvPicPr>
          <p:cNvPr id="5" name="Picture 4">
            <a:extLst>
              <a:ext uri="{FF2B5EF4-FFF2-40B4-BE49-F238E27FC236}">
                <a16:creationId xmlns:a16="http://schemas.microsoft.com/office/drawing/2014/main" id="{20822125-960A-4626-85FA-80DA1B8EEFA4}"/>
              </a:ext>
            </a:extLst>
          </p:cNvPr>
          <p:cNvPicPr>
            <a:picLocks noChangeAspect="1"/>
          </p:cNvPicPr>
          <p:nvPr/>
        </p:nvPicPr>
        <p:blipFill>
          <a:blip r:embed="rId3"/>
          <a:stretch>
            <a:fillRect/>
          </a:stretch>
        </p:blipFill>
        <p:spPr>
          <a:xfrm>
            <a:off x="6167535" y="1985499"/>
            <a:ext cx="4888296" cy="3951243"/>
          </a:xfrm>
          <a:prstGeom prst="rect">
            <a:avLst/>
          </a:prstGeom>
        </p:spPr>
      </p:pic>
      <p:sp>
        <p:nvSpPr>
          <p:cNvPr id="6" name="TextBox 5">
            <a:extLst>
              <a:ext uri="{FF2B5EF4-FFF2-40B4-BE49-F238E27FC236}">
                <a16:creationId xmlns:a16="http://schemas.microsoft.com/office/drawing/2014/main" id="{9D7F878D-0B5E-41F7-B20B-EFB0C5748DAF}"/>
              </a:ext>
            </a:extLst>
          </p:cNvPr>
          <p:cNvSpPr txBox="1"/>
          <p:nvPr/>
        </p:nvSpPr>
        <p:spPr>
          <a:xfrm>
            <a:off x="838200" y="1866123"/>
            <a:ext cx="5049416" cy="2862322"/>
          </a:xfrm>
          <a:prstGeom prst="rect">
            <a:avLst/>
          </a:prstGeom>
          <a:noFill/>
        </p:spPr>
        <p:txBody>
          <a:bodyPr wrap="square" rtlCol="0">
            <a:spAutoFit/>
          </a:bodyPr>
          <a:lstStyle/>
          <a:p>
            <a:r>
              <a:rPr lang="en-US" dirty="0"/>
              <a:t>You can copy a formula down a column or across a row by dragging it. </a:t>
            </a:r>
          </a:p>
          <a:p>
            <a:pPr marL="285750" indent="-285750">
              <a:buFont typeface="Arial" panose="020B0604020202020204" pitchFamily="34" charset="0"/>
              <a:buChar char="•"/>
            </a:pPr>
            <a:r>
              <a:rPr lang="en-US" dirty="0"/>
              <a:t>Select the cell containing the formula</a:t>
            </a:r>
          </a:p>
          <a:p>
            <a:pPr marL="285750" indent="-285750">
              <a:buFont typeface="Arial" panose="020B0604020202020204" pitchFamily="34" charset="0"/>
              <a:buChar char="•"/>
            </a:pPr>
            <a:r>
              <a:rPr lang="en-US" dirty="0"/>
              <a:t>Move your cursor to the bottom right of the cell to make the Fill Handle appear (small black cross)</a:t>
            </a:r>
          </a:p>
          <a:p>
            <a:pPr marL="285750" indent="-285750">
              <a:buFont typeface="Arial" panose="020B0604020202020204" pitchFamily="34" charset="0"/>
              <a:buChar char="•"/>
            </a:pPr>
            <a:r>
              <a:rPr lang="en-US" dirty="0"/>
              <a:t>Drag down or across as desired</a:t>
            </a:r>
          </a:p>
          <a:p>
            <a:pPr marL="285750" indent="-285750">
              <a:buFont typeface="Arial" panose="020B0604020202020204" pitchFamily="34" charset="0"/>
              <a:buChar char="•"/>
            </a:pPr>
            <a:r>
              <a:rPr lang="en-US" dirty="0"/>
              <a:t>You can also double click the fill handle and Excel will copy the formula down until it reaches a blank cell in the adjacent column</a:t>
            </a:r>
          </a:p>
        </p:txBody>
      </p:sp>
      <p:sp>
        <p:nvSpPr>
          <p:cNvPr id="7" name="TextBox 6">
            <a:extLst>
              <a:ext uri="{FF2B5EF4-FFF2-40B4-BE49-F238E27FC236}">
                <a16:creationId xmlns:a16="http://schemas.microsoft.com/office/drawing/2014/main" id="{5840B800-20B3-4E68-88B9-B9275EEDC0B1}"/>
              </a:ext>
            </a:extLst>
          </p:cNvPr>
          <p:cNvSpPr txBox="1"/>
          <p:nvPr/>
        </p:nvSpPr>
        <p:spPr>
          <a:xfrm>
            <a:off x="1134614" y="4833258"/>
            <a:ext cx="4256314" cy="1292662"/>
          </a:xfrm>
          <a:prstGeom prst="rect">
            <a:avLst/>
          </a:prstGeom>
          <a:noFill/>
        </p:spPr>
        <p:txBody>
          <a:bodyPr wrap="square" rtlCol="0">
            <a:spAutoFit/>
          </a:bodyPr>
          <a:lstStyle/>
          <a:p>
            <a:r>
              <a:rPr lang="en-US" sz="2400" dirty="0">
                <a:solidFill>
                  <a:srgbClr val="7030A0"/>
                </a:solidFill>
              </a:rPr>
              <a:t>TIP:</a:t>
            </a:r>
            <a:r>
              <a:rPr lang="en-US" dirty="0"/>
              <a:t> The </a:t>
            </a:r>
            <a:r>
              <a:rPr lang="en-US" b="1" dirty="0"/>
              <a:t>Autofill Options </a:t>
            </a:r>
            <a:r>
              <a:rPr lang="en-US" dirty="0"/>
              <a:t>menu that appears when copy a formula in either of these ways will give you options to change the formatting of the destination cells</a:t>
            </a:r>
          </a:p>
        </p:txBody>
      </p:sp>
    </p:spTree>
    <p:extLst>
      <p:ext uri="{BB962C8B-B14F-4D97-AF65-F5344CB8AC3E}">
        <p14:creationId xmlns:p14="http://schemas.microsoft.com/office/powerpoint/2010/main" val="2942975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D4FB5E-955D-4EC4-92AE-EF48BC0FF724}"/>
              </a:ext>
            </a:extLst>
          </p:cNvPr>
          <p:cNvSpPr>
            <a:spLocks noGrp="1"/>
          </p:cNvSpPr>
          <p:nvPr>
            <p:ph type="title"/>
          </p:nvPr>
        </p:nvSpPr>
        <p:spPr/>
        <p:txBody>
          <a:bodyPr/>
          <a:lstStyle/>
          <a:p>
            <a:pPr algn="ctr"/>
            <a:r>
              <a:rPr lang="en-US" dirty="0"/>
              <a:t>Referencing cells on other tabs</a:t>
            </a:r>
          </a:p>
        </p:txBody>
      </p:sp>
      <p:sp>
        <p:nvSpPr>
          <p:cNvPr id="5" name="Slide Number Placeholder 4">
            <a:extLst>
              <a:ext uri="{FF2B5EF4-FFF2-40B4-BE49-F238E27FC236}">
                <a16:creationId xmlns:a16="http://schemas.microsoft.com/office/drawing/2014/main" id="{447CE0D2-6465-4060-8A3A-0C009999B13D}"/>
              </a:ext>
            </a:extLst>
          </p:cNvPr>
          <p:cNvSpPr>
            <a:spLocks noGrp="1"/>
          </p:cNvSpPr>
          <p:nvPr>
            <p:ph type="sldNum" sz="quarter" idx="4"/>
          </p:nvPr>
        </p:nvSpPr>
        <p:spPr/>
        <p:txBody>
          <a:bodyPr/>
          <a:lstStyle/>
          <a:p>
            <a:fld id="{6FF4E196-A010-480C-A078-61D4EF757EA8}" type="slidenum">
              <a:rPr lang="en-US" smtClean="0"/>
              <a:t>14</a:t>
            </a:fld>
            <a:endParaRPr lang="en-US"/>
          </a:p>
        </p:txBody>
      </p:sp>
      <p:pic>
        <p:nvPicPr>
          <p:cNvPr id="12" name="Picture 11">
            <a:extLst>
              <a:ext uri="{FF2B5EF4-FFF2-40B4-BE49-F238E27FC236}">
                <a16:creationId xmlns:a16="http://schemas.microsoft.com/office/drawing/2014/main" id="{23537268-7479-4B16-9859-D0515D91A6FC}"/>
              </a:ext>
            </a:extLst>
          </p:cNvPr>
          <p:cNvPicPr>
            <a:picLocks noChangeAspect="1"/>
          </p:cNvPicPr>
          <p:nvPr/>
        </p:nvPicPr>
        <p:blipFill>
          <a:blip r:embed="rId3"/>
          <a:stretch>
            <a:fillRect/>
          </a:stretch>
        </p:blipFill>
        <p:spPr>
          <a:xfrm>
            <a:off x="695227" y="2307053"/>
            <a:ext cx="10801546" cy="1198486"/>
          </a:xfrm>
          <a:prstGeom prst="rect">
            <a:avLst/>
          </a:prstGeom>
        </p:spPr>
      </p:pic>
      <p:sp>
        <p:nvSpPr>
          <p:cNvPr id="13" name="TextBox 12">
            <a:extLst>
              <a:ext uri="{FF2B5EF4-FFF2-40B4-BE49-F238E27FC236}">
                <a16:creationId xmlns:a16="http://schemas.microsoft.com/office/drawing/2014/main" id="{D8EA9F8A-DC45-459D-B53C-BA7BCB73604C}"/>
              </a:ext>
            </a:extLst>
          </p:cNvPr>
          <p:cNvSpPr txBox="1"/>
          <p:nvPr/>
        </p:nvSpPr>
        <p:spPr>
          <a:xfrm>
            <a:off x="1969363" y="3745162"/>
            <a:ext cx="8253274" cy="2246769"/>
          </a:xfrm>
          <a:prstGeom prst="rect">
            <a:avLst/>
          </a:prstGeom>
          <a:noFill/>
        </p:spPr>
        <p:txBody>
          <a:bodyPr wrap="square" rtlCol="0">
            <a:spAutoFit/>
          </a:bodyPr>
          <a:lstStyle/>
          <a:p>
            <a:pPr algn="ctr"/>
            <a:r>
              <a:rPr lang="en-US" sz="2800" dirty="0"/>
              <a:t>References to cells on other tabs will begin with the tab name followed by an exclamation point. In the above example the yellow highlighted selection references the </a:t>
            </a:r>
            <a:r>
              <a:rPr lang="en-US" sz="2800" dirty="0">
                <a:highlight>
                  <a:srgbClr val="FFFF00"/>
                </a:highlight>
              </a:rPr>
              <a:t>cell ranges on the </a:t>
            </a:r>
            <a:r>
              <a:rPr lang="en-US" sz="2800" b="1" dirty="0">
                <a:highlight>
                  <a:srgbClr val="FFFF00"/>
                </a:highlight>
              </a:rPr>
              <a:t>Supplies</a:t>
            </a:r>
            <a:r>
              <a:rPr lang="en-US" sz="2800" dirty="0">
                <a:highlight>
                  <a:srgbClr val="FFFF00"/>
                </a:highlight>
              </a:rPr>
              <a:t> tab</a:t>
            </a:r>
            <a:r>
              <a:rPr lang="en-US" sz="2800" dirty="0"/>
              <a:t>, while </a:t>
            </a:r>
            <a:r>
              <a:rPr lang="en-US" sz="2800" dirty="0">
                <a:highlight>
                  <a:srgbClr val="00FF00"/>
                </a:highlight>
              </a:rPr>
              <a:t>L3</a:t>
            </a:r>
            <a:r>
              <a:rPr lang="en-US" sz="2800" dirty="0"/>
              <a:t> references cell </a:t>
            </a:r>
            <a:r>
              <a:rPr lang="en-US" sz="2800" dirty="0">
                <a:highlight>
                  <a:srgbClr val="00FF00"/>
                </a:highlight>
              </a:rPr>
              <a:t>L3</a:t>
            </a:r>
            <a:r>
              <a:rPr lang="en-US" sz="2800" dirty="0"/>
              <a:t> on the </a:t>
            </a:r>
            <a:r>
              <a:rPr lang="en-US" sz="2800" b="1" dirty="0">
                <a:highlight>
                  <a:srgbClr val="00FF00"/>
                </a:highlight>
              </a:rPr>
              <a:t>tab where the function appears</a:t>
            </a:r>
            <a:r>
              <a:rPr lang="en-US" sz="2800" dirty="0"/>
              <a:t>.</a:t>
            </a:r>
          </a:p>
        </p:txBody>
      </p:sp>
    </p:spTree>
    <p:extLst>
      <p:ext uri="{BB962C8B-B14F-4D97-AF65-F5344CB8AC3E}">
        <p14:creationId xmlns:p14="http://schemas.microsoft.com/office/powerpoint/2010/main" val="1316363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F9C633E-C946-FFE2-5726-7FB06C636179}"/>
              </a:ext>
            </a:extLst>
          </p:cNvPr>
          <p:cNvSpPr>
            <a:spLocks noGrp="1"/>
          </p:cNvSpPr>
          <p:nvPr>
            <p:ph type="title"/>
          </p:nvPr>
        </p:nvSpPr>
        <p:spPr>
          <a:xfrm>
            <a:off x="839788" y="457200"/>
            <a:ext cx="3932237" cy="1600200"/>
          </a:xfrm>
        </p:spPr>
        <p:txBody>
          <a:bodyPr>
            <a:normAutofit/>
          </a:bodyPr>
          <a:lstStyle/>
          <a:p>
            <a:pPr algn="ctr"/>
            <a:r>
              <a:rPr lang="en-US" sz="3600" b="1" dirty="0">
                <a:solidFill>
                  <a:srgbClr val="7030A0"/>
                </a:solidFill>
              </a:rPr>
              <a:t>You can use AI to help you!</a:t>
            </a:r>
          </a:p>
        </p:txBody>
      </p:sp>
      <p:pic>
        <p:nvPicPr>
          <p:cNvPr id="7" name="Picture 6">
            <a:extLst>
              <a:ext uri="{FF2B5EF4-FFF2-40B4-BE49-F238E27FC236}">
                <a16:creationId xmlns:a16="http://schemas.microsoft.com/office/drawing/2014/main" id="{142E96BE-8805-4E91-9F44-0B21A33FBA74}"/>
              </a:ext>
            </a:extLst>
          </p:cNvPr>
          <p:cNvPicPr>
            <a:picLocks noChangeAspect="1"/>
          </p:cNvPicPr>
          <p:nvPr/>
        </p:nvPicPr>
        <p:blipFill>
          <a:blip r:embed="rId3"/>
          <a:stretch>
            <a:fillRect/>
          </a:stretch>
        </p:blipFill>
        <p:spPr>
          <a:xfrm>
            <a:off x="5183188" y="1649730"/>
            <a:ext cx="6172200" cy="3549015"/>
          </a:xfrm>
          <a:prstGeom prst="rect">
            <a:avLst/>
          </a:prstGeom>
          <a:noFill/>
        </p:spPr>
      </p:pic>
      <p:sp>
        <p:nvSpPr>
          <p:cNvPr id="14" name="Text Placeholder 3">
            <a:extLst>
              <a:ext uri="{FF2B5EF4-FFF2-40B4-BE49-F238E27FC236}">
                <a16:creationId xmlns:a16="http://schemas.microsoft.com/office/drawing/2014/main" id="{91B57B1E-BB70-3149-625D-50671BD31B33}"/>
              </a:ext>
            </a:extLst>
          </p:cNvPr>
          <p:cNvSpPr>
            <a:spLocks noGrp="1"/>
          </p:cNvSpPr>
          <p:nvPr>
            <p:ph type="body" sz="half" idx="2"/>
          </p:nvPr>
        </p:nvSpPr>
        <p:spPr>
          <a:xfrm>
            <a:off x="839788" y="2057400"/>
            <a:ext cx="3932237" cy="4023804"/>
          </a:xfrm>
        </p:spPr>
        <p:txBody>
          <a:bodyPr>
            <a:normAutofit lnSpcReduction="10000"/>
          </a:bodyPr>
          <a:lstStyle/>
          <a:p>
            <a:r>
              <a:rPr lang="en-US" sz="2600" b="0" i="0" dirty="0">
                <a:solidFill>
                  <a:schemeClr val="accent1">
                    <a:lumMod val="75000"/>
                  </a:schemeClr>
                </a:solidFill>
                <a:effectLst/>
                <a:latin typeface="-apple-system"/>
              </a:rPr>
              <a:t>Input:</a:t>
            </a:r>
            <a:r>
              <a:rPr lang="en-US" sz="2600" b="0" i="0" dirty="0">
                <a:solidFill>
                  <a:srgbClr val="111111"/>
                </a:solidFill>
                <a:effectLst/>
                <a:latin typeface="-apple-system"/>
              </a:rPr>
              <a:t> I have an </a:t>
            </a:r>
            <a:r>
              <a:rPr lang="en-US" sz="2600" dirty="0">
                <a:solidFill>
                  <a:srgbClr val="111111"/>
                </a:solidFill>
                <a:latin typeface="-apple-system"/>
              </a:rPr>
              <a:t>E</a:t>
            </a:r>
            <a:r>
              <a:rPr lang="en-US" sz="2600" b="0" i="0" dirty="0">
                <a:solidFill>
                  <a:srgbClr val="111111"/>
                </a:solidFill>
                <a:effectLst/>
                <a:latin typeface="-apple-system"/>
              </a:rPr>
              <a:t>xcel budget with a tab named </a:t>
            </a:r>
            <a:r>
              <a:rPr lang="en-US" sz="2600" b="0" i="0" dirty="0">
                <a:solidFill>
                  <a:schemeClr val="accent1">
                    <a:lumMod val="75000"/>
                  </a:schemeClr>
                </a:solidFill>
                <a:effectLst/>
                <a:latin typeface="-apple-system"/>
              </a:rPr>
              <a:t>Summary </a:t>
            </a:r>
            <a:r>
              <a:rPr lang="en-US" sz="2600" b="0" i="0" dirty="0">
                <a:effectLst/>
                <a:latin typeface="-apple-system"/>
              </a:rPr>
              <a:t>where my full budget appears</a:t>
            </a:r>
            <a:r>
              <a:rPr lang="en-US" sz="2600" b="0" i="0" dirty="0">
                <a:solidFill>
                  <a:schemeClr val="accent1">
                    <a:lumMod val="75000"/>
                  </a:schemeClr>
                </a:solidFill>
                <a:effectLst/>
                <a:latin typeface="-apple-system"/>
              </a:rPr>
              <a:t> </a:t>
            </a:r>
            <a:r>
              <a:rPr lang="en-US" sz="2600" b="0" i="0" dirty="0">
                <a:solidFill>
                  <a:srgbClr val="111111"/>
                </a:solidFill>
                <a:effectLst/>
                <a:latin typeface="-apple-system"/>
              </a:rPr>
              <a:t>and a tab named </a:t>
            </a:r>
            <a:r>
              <a:rPr lang="en-US" sz="2600" b="0" i="0" dirty="0">
                <a:solidFill>
                  <a:srgbClr val="7030A0"/>
                </a:solidFill>
                <a:effectLst/>
                <a:latin typeface="-apple-system"/>
              </a:rPr>
              <a:t>Supplies</a:t>
            </a:r>
            <a:r>
              <a:rPr lang="en-US" sz="2600" b="0" i="0" dirty="0">
                <a:solidFill>
                  <a:srgbClr val="111111"/>
                </a:solidFill>
                <a:effectLst/>
                <a:latin typeface="-apple-system"/>
              </a:rPr>
              <a:t> for itemizing supplies. I want to populate the supply line on the </a:t>
            </a:r>
            <a:r>
              <a:rPr lang="en-US" sz="2600" b="0" i="0" dirty="0">
                <a:solidFill>
                  <a:schemeClr val="accent1">
                    <a:lumMod val="75000"/>
                  </a:schemeClr>
                </a:solidFill>
                <a:effectLst/>
                <a:latin typeface="-apple-system"/>
              </a:rPr>
              <a:t>Summary </a:t>
            </a:r>
            <a:r>
              <a:rPr lang="en-US" sz="2600" b="0" i="0" dirty="0">
                <a:effectLst/>
                <a:latin typeface="-apple-system"/>
              </a:rPr>
              <a:t>tab</a:t>
            </a:r>
            <a:r>
              <a:rPr lang="en-US" sz="2600" b="0" i="0" dirty="0">
                <a:solidFill>
                  <a:schemeClr val="accent1">
                    <a:lumMod val="75000"/>
                  </a:schemeClr>
                </a:solidFill>
                <a:effectLst/>
                <a:latin typeface="-apple-system"/>
              </a:rPr>
              <a:t> </a:t>
            </a:r>
            <a:r>
              <a:rPr lang="en-US" sz="2600" b="0" i="0" dirty="0">
                <a:solidFill>
                  <a:srgbClr val="111111"/>
                </a:solidFill>
                <a:effectLst/>
                <a:latin typeface="-apple-system"/>
              </a:rPr>
              <a:t>based on the year defined in the itemize list on the </a:t>
            </a:r>
            <a:r>
              <a:rPr lang="en-US" sz="2600" b="0" i="0" dirty="0">
                <a:solidFill>
                  <a:srgbClr val="7030A0"/>
                </a:solidFill>
                <a:effectLst/>
                <a:latin typeface="-apple-system"/>
              </a:rPr>
              <a:t>Supplies</a:t>
            </a:r>
            <a:r>
              <a:rPr lang="en-US" sz="2600" b="0" i="0" dirty="0">
                <a:solidFill>
                  <a:srgbClr val="111111"/>
                </a:solidFill>
                <a:effectLst/>
                <a:latin typeface="-apple-system"/>
              </a:rPr>
              <a:t> tab. Is there a function that can that will do this?</a:t>
            </a:r>
            <a:endParaRPr lang="en-US" sz="2600" dirty="0"/>
          </a:p>
        </p:txBody>
      </p:sp>
      <p:sp>
        <p:nvSpPr>
          <p:cNvPr id="5" name="Slide Number Placeholder 4">
            <a:extLst>
              <a:ext uri="{FF2B5EF4-FFF2-40B4-BE49-F238E27FC236}">
                <a16:creationId xmlns:a16="http://schemas.microsoft.com/office/drawing/2014/main" id="{0ABFF1A0-D8E7-4AFE-B61D-B68E5B124BE7}"/>
              </a:ext>
            </a:extLst>
          </p:cNvPr>
          <p:cNvSpPr>
            <a:spLocks noGrp="1"/>
          </p:cNvSpPr>
          <p:nvPr>
            <p:ph type="sldNum" sz="quarter" idx="4"/>
          </p:nvPr>
        </p:nvSpPr>
        <p:spPr>
          <a:xfrm>
            <a:off x="9141343" y="6190568"/>
            <a:ext cx="2743200" cy="365125"/>
          </a:xfrm>
        </p:spPr>
        <p:txBody>
          <a:bodyPr anchor="ctr">
            <a:normAutofit/>
          </a:bodyPr>
          <a:lstStyle/>
          <a:p>
            <a:pPr>
              <a:spcAft>
                <a:spcPts val="600"/>
              </a:spcAft>
            </a:pPr>
            <a:fld id="{6FF4E196-A010-480C-A078-61D4EF757EA8}" type="slidenum">
              <a:rPr lang="en-US" smtClean="0"/>
              <a:pPr>
                <a:spcAft>
                  <a:spcPts val="600"/>
                </a:spcAft>
              </a:pPr>
              <a:t>15</a:t>
            </a:fld>
            <a:endParaRPr lang="en-US"/>
          </a:p>
        </p:txBody>
      </p:sp>
    </p:spTree>
    <p:extLst>
      <p:ext uri="{BB962C8B-B14F-4D97-AF65-F5344CB8AC3E}">
        <p14:creationId xmlns:p14="http://schemas.microsoft.com/office/powerpoint/2010/main" val="3737935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482F8-CF1D-46DB-BC39-EBECA84CB4F3}"/>
              </a:ext>
            </a:extLst>
          </p:cNvPr>
          <p:cNvSpPr>
            <a:spLocks noGrp="1"/>
          </p:cNvSpPr>
          <p:nvPr>
            <p:ph type="title"/>
          </p:nvPr>
        </p:nvSpPr>
        <p:spPr/>
        <p:txBody>
          <a:bodyPr/>
          <a:lstStyle/>
          <a:p>
            <a:r>
              <a:rPr lang="en-US" dirty="0"/>
              <a:t>Absolute, Relative, and Mixed Cell References</a:t>
            </a:r>
          </a:p>
        </p:txBody>
      </p:sp>
      <p:sp>
        <p:nvSpPr>
          <p:cNvPr id="3" name="Slide Number Placeholder 2">
            <a:extLst>
              <a:ext uri="{FF2B5EF4-FFF2-40B4-BE49-F238E27FC236}">
                <a16:creationId xmlns:a16="http://schemas.microsoft.com/office/drawing/2014/main" id="{834160EA-C3E5-4E38-8252-BDF74B63843B}"/>
              </a:ext>
            </a:extLst>
          </p:cNvPr>
          <p:cNvSpPr>
            <a:spLocks noGrp="1"/>
          </p:cNvSpPr>
          <p:nvPr>
            <p:ph type="sldNum" sz="quarter" idx="4"/>
          </p:nvPr>
        </p:nvSpPr>
        <p:spPr/>
        <p:txBody>
          <a:bodyPr/>
          <a:lstStyle/>
          <a:p>
            <a:fld id="{6FF4E196-A010-480C-A078-61D4EF757EA8}" type="slidenum">
              <a:rPr lang="en-US" smtClean="0"/>
              <a:t>16</a:t>
            </a:fld>
            <a:endParaRPr lang="en-US"/>
          </a:p>
        </p:txBody>
      </p:sp>
      <p:sp>
        <p:nvSpPr>
          <p:cNvPr id="4" name="TextBox 3">
            <a:extLst>
              <a:ext uri="{FF2B5EF4-FFF2-40B4-BE49-F238E27FC236}">
                <a16:creationId xmlns:a16="http://schemas.microsoft.com/office/drawing/2014/main" id="{72DF850D-F83E-4444-8921-FEE0829ECBD7}"/>
              </a:ext>
            </a:extLst>
          </p:cNvPr>
          <p:cNvSpPr txBox="1"/>
          <p:nvPr/>
        </p:nvSpPr>
        <p:spPr>
          <a:xfrm>
            <a:off x="1266547" y="2201662"/>
            <a:ext cx="9658905" cy="3416320"/>
          </a:xfrm>
          <a:prstGeom prst="rect">
            <a:avLst/>
          </a:prstGeom>
          <a:noFill/>
        </p:spPr>
        <p:txBody>
          <a:bodyPr wrap="square" rtlCol="0">
            <a:spAutoFit/>
          </a:bodyPr>
          <a:lstStyle/>
          <a:p>
            <a:pPr marL="342900" marR="0" lvl="0" indent="-342900">
              <a:spcBef>
                <a:spcPts val="0"/>
              </a:spcBef>
              <a:spcAft>
                <a:spcPts val="0"/>
              </a:spcAft>
              <a:buFont typeface="Symbol" panose="05050102010706020507" pitchFamily="18" charset="2"/>
              <a:buChar char=""/>
            </a:pPr>
            <a:r>
              <a:rPr lang="en-US" sz="1800" b="1" kern="100" dirty="0">
                <a:effectLst/>
                <a:latin typeface="Calibri" panose="020F0502020204030204" pitchFamily="34" charset="0"/>
                <a:ea typeface="Calibri" panose="020F0502020204030204" pitchFamily="34" charset="0"/>
                <a:cs typeface="Calibri" panose="020F0502020204030204" pitchFamily="34" charset="0"/>
              </a:rPr>
              <a:t>Relative References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Calibri" panose="020F0502020204030204" pitchFamily="34" charset="0"/>
              </a:rPr>
              <a:t>changes when a formula is copied to another cell. If you have a formula in cell B1 that refers to cell </a:t>
            </a:r>
            <a:r>
              <a:rPr lang="en-US" sz="18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A1</a:t>
            </a:r>
            <a:r>
              <a:rPr lang="en-US" sz="1800" kern="100" dirty="0">
                <a:effectLst/>
                <a:latin typeface="Calibri" panose="020F0502020204030204" pitchFamily="34" charset="0"/>
                <a:ea typeface="Calibri" panose="020F0502020204030204" pitchFamily="34" charset="0"/>
                <a:cs typeface="Calibri" panose="020F0502020204030204" pitchFamily="34" charset="0"/>
              </a:rPr>
              <a:t> (as in, =A1), and you copy this formula to cell B2, the formula will automatically adjust to =A2. Excel updates the reference relative to the position of the cell the formula is </a:t>
            </a:r>
            <a:r>
              <a:rPr lang="en-US" sz="1800" kern="100">
                <a:effectLst/>
                <a:latin typeface="Calibri" panose="020F0502020204030204" pitchFamily="34" charset="0"/>
                <a:ea typeface="Calibri" panose="020F0502020204030204" pitchFamily="34" charset="0"/>
                <a:cs typeface="Calibri" panose="020F0502020204030204" pitchFamily="34" charset="0"/>
              </a:rPr>
              <a:t>in.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b="1" kern="100" dirty="0">
                <a:effectLst/>
                <a:latin typeface="Calibri" panose="020F0502020204030204" pitchFamily="34" charset="0"/>
                <a:ea typeface="Calibri" panose="020F0502020204030204" pitchFamily="34" charset="0"/>
                <a:cs typeface="Calibri" panose="020F0502020204030204" pitchFamily="34" charset="0"/>
              </a:rPr>
              <a:t>Absolute References </a:t>
            </a:r>
            <a:r>
              <a:rPr lang="en-US" sz="1800" kern="100" dirty="0">
                <a:effectLst/>
                <a:latin typeface="Calibri" panose="020F0502020204030204" pitchFamily="34" charset="0"/>
                <a:ea typeface="Calibri" panose="020F0502020204030204" pitchFamily="34" charset="0"/>
                <a:cs typeface="Calibri" panose="020F0502020204030204" pitchFamily="34" charset="0"/>
              </a:rPr>
              <a:t>- is a cell address that remains fixed even when the formula is copied or moved to another cell. It’s denoted by a dollar sign $ before the column letter and before the row number, such as </a:t>
            </a:r>
            <a:r>
              <a:rPr lang="en-US" sz="18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$A$1.</a:t>
            </a:r>
            <a:r>
              <a:rPr lang="en-US" sz="1800" kern="100" dirty="0">
                <a:effectLst/>
                <a:latin typeface="Calibri" panose="020F0502020204030204" pitchFamily="34" charset="0"/>
                <a:ea typeface="Calibri" panose="020F0502020204030204" pitchFamily="34" charset="0"/>
                <a:cs typeface="Calibri" panose="020F0502020204030204" pitchFamily="34" charset="0"/>
              </a:rPr>
              <a:t> No matter where you copy this formula, it will always refer to cell A1.</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b="1" kern="100" dirty="0">
                <a:effectLst/>
                <a:latin typeface="Calibri" panose="020F0502020204030204" pitchFamily="34" charset="0"/>
                <a:ea typeface="Calibri" panose="020F0502020204030204" pitchFamily="34" charset="0"/>
                <a:cs typeface="Calibri" panose="020F0502020204030204" pitchFamily="34" charset="0"/>
              </a:rPr>
              <a:t>Mixed references -</a:t>
            </a:r>
            <a:r>
              <a:rPr lang="en-US" sz="1800" kern="100" dirty="0">
                <a:effectLst/>
                <a:latin typeface="Calibri" panose="020F0502020204030204" pitchFamily="34" charset="0"/>
                <a:ea typeface="Calibri" panose="020F0502020204030204" pitchFamily="34" charset="0"/>
                <a:cs typeface="Calibri" panose="020F0502020204030204" pitchFamily="34" charset="0"/>
              </a:rPr>
              <a:t> are a combination of absolute and relative references. They have a dollar sign $ before either the column letter (e.g., </a:t>
            </a:r>
            <a:r>
              <a:rPr lang="en-US" sz="18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$A1</a:t>
            </a:r>
            <a:r>
              <a:rPr lang="en-US" sz="1800" kern="100" dirty="0">
                <a:effectLst/>
                <a:latin typeface="Calibri" panose="020F0502020204030204" pitchFamily="34" charset="0"/>
                <a:ea typeface="Calibri" panose="020F0502020204030204" pitchFamily="34" charset="0"/>
                <a:cs typeface="Calibri" panose="020F0502020204030204" pitchFamily="34" charset="0"/>
              </a:rPr>
              <a:t>) or the row number (e.g., </a:t>
            </a:r>
            <a:r>
              <a:rPr lang="en-US" sz="18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A$1</a:t>
            </a:r>
            <a:r>
              <a:rPr lang="en-US" sz="1800" kern="100" dirty="0">
                <a:effectLst/>
                <a:latin typeface="Calibri" panose="020F0502020204030204" pitchFamily="34" charset="0"/>
                <a:ea typeface="Calibri" panose="020F0502020204030204" pitchFamily="34" charset="0"/>
                <a:cs typeface="Calibri" panose="020F0502020204030204" pitchFamily="34" charset="0"/>
              </a:rPr>
              <a:t>). In the first example, column A is absolute and will not change when copied across columns, but the row number is relative and will change when copied down rows. The second example is the opposite.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598805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5A2AE-254D-4F09-9454-0AB2DCF02031}"/>
              </a:ext>
            </a:extLst>
          </p:cNvPr>
          <p:cNvSpPr>
            <a:spLocks noGrp="1"/>
          </p:cNvSpPr>
          <p:nvPr>
            <p:ph type="title"/>
          </p:nvPr>
        </p:nvSpPr>
        <p:spPr/>
        <p:txBody>
          <a:bodyPr/>
          <a:lstStyle/>
          <a:p>
            <a:r>
              <a:rPr lang="en-US"/>
              <a:t>SumTotal Bar</a:t>
            </a:r>
          </a:p>
        </p:txBody>
      </p:sp>
      <p:sp>
        <p:nvSpPr>
          <p:cNvPr id="3" name="Slide Number Placeholder 2">
            <a:extLst>
              <a:ext uri="{FF2B5EF4-FFF2-40B4-BE49-F238E27FC236}">
                <a16:creationId xmlns:a16="http://schemas.microsoft.com/office/drawing/2014/main" id="{9AC5F4A4-66F5-49C0-BA43-13FC6FF8AED6}"/>
              </a:ext>
            </a:extLst>
          </p:cNvPr>
          <p:cNvSpPr>
            <a:spLocks noGrp="1"/>
          </p:cNvSpPr>
          <p:nvPr>
            <p:ph type="sldNum" sz="quarter" idx="4"/>
          </p:nvPr>
        </p:nvSpPr>
        <p:spPr/>
        <p:txBody>
          <a:bodyPr/>
          <a:lstStyle/>
          <a:p>
            <a:fld id="{6FF4E196-A010-480C-A078-61D4EF757EA8}" type="slidenum">
              <a:rPr lang="en-US" smtClean="0"/>
              <a:t>17</a:t>
            </a:fld>
            <a:endParaRPr lang="en-US"/>
          </a:p>
        </p:txBody>
      </p:sp>
      <p:pic>
        <p:nvPicPr>
          <p:cNvPr id="5" name="Picture 4">
            <a:extLst>
              <a:ext uri="{FF2B5EF4-FFF2-40B4-BE49-F238E27FC236}">
                <a16:creationId xmlns:a16="http://schemas.microsoft.com/office/drawing/2014/main" id="{003538DE-364F-4009-8628-7DECD4536219}"/>
              </a:ext>
            </a:extLst>
          </p:cNvPr>
          <p:cNvPicPr>
            <a:picLocks noChangeAspect="1"/>
          </p:cNvPicPr>
          <p:nvPr/>
        </p:nvPicPr>
        <p:blipFill>
          <a:blip r:embed="rId2"/>
          <a:stretch>
            <a:fillRect/>
          </a:stretch>
        </p:blipFill>
        <p:spPr>
          <a:xfrm>
            <a:off x="721990" y="1690688"/>
            <a:ext cx="10748019" cy="4457061"/>
          </a:xfrm>
          <a:prstGeom prst="rect">
            <a:avLst/>
          </a:prstGeom>
        </p:spPr>
      </p:pic>
    </p:spTree>
    <p:extLst>
      <p:ext uri="{BB962C8B-B14F-4D97-AF65-F5344CB8AC3E}">
        <p14:creationId xmlns:p14="http://schemas.microsoft.com/office/powerpoint/2010/main" val="870116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228C5-86E0-4B3F-B08B-488980970C29}"/>
              </a:ext>
            </a:extLst>
          </p:cNvPr>
          <p:cNvSpPr>
            <a:spLocks noGrp="1"/>
          </p:cNvSpPr>
          <p:nvPr>
            <p:ph type="title"/>
          </p:nvPr>
        </p:nvSpPr>
        <p:spPr/>
        <p:txBody>
          <a:bodyPr/>
          <a:lstStyle/>
          <a:p>
            <a:pPr algn="ctr"/>
            <a:r>
              <a:rPr lang="en-US" dirty="0"/>
              <a:t>Quick Access Toolbar!</a:t>
            </a:r>
          </a:p>
        </p:txBody>
      </p:sp>
      <p:sp>
        <p:nvSpPr>
          <p:cNvPr id="3" name="Slide Number Placeholder 2">
            <a:extLst>
              <a:ext uri="{FF2B5EF4-FFF2-40B4-BE49-F238E27FC236}">
                <a16:creationId xmlns:a16="http://schemas.microsoft.com/office/drawing/2014/main" id="{1C42F2FA-9CA4-48EA-A5A1-66E120499D19}"/>
              </a:ext>
            </a:extLst>
          </p:cNvPr>
          <p:cNvSpPr>
            <a:spLocks noGrp="1"/>
          </p:cNvSpPr>
          <p:nvPr>
            <p:ph type="sldNum" sz="quarter" idx="4"/>
          </p:nvPr>
        </p:nvSpPr>
        <p:spPr/>
        <p:txBody>
          <a:bodyPr/>
          <a:lstStyle/>
          <a:p>
            <a:fld id="{6FF4E196-A010-480C-A078-61D4EF757EA8}" type="slidenum">
              <a:rPr lang="en-US" smtClean="0"/>
              <a:t>18</a:t>
            </a:fld>
            <a:endParaRPr lang="en-US"/>
          </a:p>
        </p:txBody>
      </p:sp>
      <p:pic>
        <p:nvPicPr>
          <p:cNvPr id="9" name="Picture 8" descr="A screenshot of a computer&#10;&#10;Description automatically generated">
            <a:extLst>
              <a:ext uri="{FF2B5EF4-FFF2-40B4-BE49-F238E27FC236}">
                <a16:creationId xmlns:a16="http://schemas.microsoft.com/office/drawing/2014/main" id="{B9158A58-8E5E-7C61-F86A-09B3930A76AF}"/>
              </a:ext>
            </a:extLst>
          </p:cNvPr>
          <p:cNvPicPr>
            <a:picLocks noChangeAspect="1"/>
          </p:cNvPicPr>
          <p:nvPr/>
        </p:nvPicPr>
        <p:blipFill>
          <a:blip r:embed="rId3"/>
          <a:srcRect l="10802" t="15379" r="309" b="-60"/>
          <a:stretch/>
        </p:blipFill>
        <p:spPr>
          <a:xfrm>
            <a:off x="8128688" y="1906379"/>
            <a:ext cx="3000180" cy="2078593"/>
          </a:xfrm>
          <a:prstGeom prst="rect">
            <a:avLst/>
          </a:prstGeom>
        </p:spPr>
      </p:pic>
      <p:pic>
        <p:nvPicPr>
          <p:cNvPr id="11" name="Picture 10" descr="A screenshot of a computer&#10;&#10;Description automatically generated">
            <a:extLst>
              <a:ext uri="{FF2B5EF4-FFF2-40B4-BE49-F238E27FC236}">
                <a16:creationId xmlns:a16="http://schemas.microsoft.com/office/drawing/2014/main" id="{C20E3F57-FD39-C7A3-DD59-300AF15F6575}"/>
              </a:ext>
            </a:extLst>
          </p:cNvPr>
          <p:cNvPicPr>
            <a:picLocks noChangeAspect="1"/>
          </p:cNvPicPr>
          <p:nvPr/>
        </p:nvPicPr>
        <p:blipFill>
          <a:blip r:embed="rId4"/>
          <a:srcRect l="8358" t="4081" r="5970" b="7080"/>
          <a:stretch/>
        </p:blipFill>
        <p:spPr>
          <a:xfrm>
            <a:off x="8128688" y="4254586"/>
            <a:ext cx="2993487" cy="2074910"/>
          </a:xfrm>
          <a:prstGeom prst="rect">
            <a:avLst/>
          </a:prstGeom>
        </p:spPr>
      </p:pic>
      <p:pic>
        <p:nvPicPr>
          <p:cNvPr id="12" name="Picture 11" descr="A screenshot of a computer&#10;&#10;Description automatically generated">
            <a:extLst>
              <a:ext uri="{FF2B5EF4-FFF2-40B4-BE49-F238E27FC236}">
                <a16:creationId xmlns:a16="http://schemas.microsoft.com/office/drawing/2014/main" id="{C6C2C14B-02FC-85F7-1506-2A487769715E}"/>
              </a:ext>
            </a:extLst>
          </p:cNvPr>
          <p:cNvPicPr>
            <a:picLocks noChangeAspect="1"/>
          </p:cNvPicPr>
          <p:nvPr/>
        </p:nvPicPr>
        <p:blipFill>
          <a:blip r:embed="rId5"/>
          <a:stretch>
            <a:fillRect/>
          </a:stretch>
        </p:blipFill>
        <p:spPr>
          <a:xfrm>
            <a:off x="737927" y="1796246"/>
            <a:ext cx="2219325" cy="4371975"/>
          </a:xfrm>
          <a:prstGeom prst="rect">
            <a:avLst/>
          </a:prstGeom>
        </p:spPr>
      </p:pic>
      <p:pic>
        <p:nvPicPr>
          <p:cNvPr id="4" name="Picture 3" descr="A screenshot of a computer&#10;&#10;Description automatically generated">
            <a:extLst>
              <a:ext uri="{FF2B5EF4-FFF2-40B4-BE49-F238E27FC236}">
                <a16:creationId xmlns:a16="http://schemas.microsoft.com/office/drawing/2014/main" id="{1C7C60FD-421C-F0DB-7E3E-1C9150895251}"/>
              </a:ext>
            </a:extLst>
          </p:cNvPr>
          <p:cNvPicPr>
            <a:picLocks noChangeAspect="1"/>
          </p:cNvPicPr>
          <p:nvPr/>
        </p:nvPicPr>
        <p:blipFill>
          <a:blip r:embed="rId6"/>
          <a:stretch>
            <a:fillRect/>
          </a:stretch>
        </p:blipFill>
        <p:spPr>
          <a:xfrm>
            <a:off x="3241074" y="2900878"/>
            <a:ext cx="4419600" cy="2171700"/>
          </a:xfrm>
          <a:prstGeom prst="rect">
            <a:avLst/>
          </a:prstGeom>
        </p:spPr>
      </p:pic>
      <p:pic>
        <p:nvPicPr>
          <p:cNvPr id="5" name="Picture 4" descr="A blue arrow pointing up&#10;&#10;Description automatically generated">
            <a:extLst>
              <a:ext uri="{FF2B5EF4-FFF2-40B4-BE49-F238E27FC236}">
                <a16:creationId xmlns:a16="http://schemas.microsoft.com/office/drawing/2014/main" id="{1103BAA2-8518-3FF9-BE72-29BFF6CD4BFB}"/>
              </a:ext>
            </a:extLst>
          </p:cNvPr>
          <p:cNvPicPr>
            <a:picLocks noChangeAspect="1"/>
          </p:cNvPicPr>
          <p:nvPr/>
        </p:nvPicPr>
        <p:blipFill>
          <a:blip r:embed="rId7"/>
          <a:stretch>
            <a:fillRect/>
          </a:stretch>
        </p:blipFill>
        <p:spPr>
          <a:xfrm>
            <a:off x="3333621" y="5277751"/>
            <a:ext cx="509459" cy="901270"/>
          </a:xfrm>
          <a:prstGeom prst="rect">
            <a:avLst/>
          </a:prstGeom>
        </p:spPr>
      </p:pic>
      <p:pic>
        <p:nvPicPr>
          <p:cNvPr id="7" name="Picture 6" descr="A blue arrow pointing up&#10;&#10;Description automatically generated">
            <a:extLst>
              <a:ext uri="{FF2B5EF4-FFF2-40B4-BE49-F238E27FC236}">
                <a16:creationId xmlns:a16="http://schemas.microsoft.com/office/drawing/2014/main" id="{167E5854-E9FE-C558-4E6F-787A1393DEB6}"/>
              </a:ext>
            </a:extLst>
          </p:cNvPr>
          <p:cNvPicPr>
            <a:picLocks noChangeAspect="1"/>
          </p:cNvPicPr>
          <p:nvPr/>
        </p:nvPicPr>
        <p:blipFill>
          <a:blip r:embed="rId8"/>
          <a:stretch>
            <a:fillRect/>
          </a:stretch>
        </p:blipFill>
        <p:spPr>
          <a:xfrm>
            <a:off x="3333621" y="1906930"/>
            <a:ext cx="509460" cy="890974"/>
          </a:xfrm>
          <a:prstGeom prst="rect">
            <a:avLst/>
          </a:prstGeom>
        </p:spPr>
      </p:pic>
    </p:spTree>
    <p:extLst>
      <p:ext uri="{BB962C8B-B14F-4D97-AF65-F5344CB8AC3E}">
        <p14:creationId xmlns:p14="http://schemas.microsoft.com/office/powerpoint/2010/main" val="3241885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228C5-86E0-4B3F-B08B-488980970C29}"/>
              </a:ext>
            </a:extLst>
          </p:cNvPr>
          <p:cNvSpPr>
            <a:spLocks noGrp="1"/>
          </p:cNvSpPr>
          <p:nvPr>
            <p:ph type="title"/>
          </p:nvPr>
        </p:nvSpPr>
        <p:spPr/>
        <p:txBody>
          <a:bodyPr/>
          <a:lstStyle/>
          <a:p>
            <a:pPr algn="ctr"/>
            <a:r>
              <a:rPr lang="en-US" dirty="0"/>
              <a:t>Quick Access Toolbar!</a:t>
            </a:r>
          </a:p>
        </p:txBody>
      </p:sp>
      <p:sp>
        <p:nvSpPr>
          <p:cNvPr id="3" name="Slide Number Placeholder 2">
            <a:extLst>
              <a:ext uri="{FF2B5EF4-FFF2-40B4-BE49-F238E27FC236}">
                <a16:creationId xmlns:a16="http://schemas.microsoft.com/office/drawing/2014/main" id="{1C42F2FA-9CA4-48EA-A5A1-66E120499D19}"/>
              </a:ext>
            </a:extLst>
          </p:cNvPr>
          <p:cNvSpPr>
            <a:spLocks noGrp="1"/>
          </p:cNvSpPr>
          <p:nvPr>
            <p:ph type="sldNum" sz="quarter" idx="4"/>
          </p:nvPr>
        </p:nvSpPr>
        <p:spPr/>
        <p:txBody>
          <a:bodyPr/>
          <a:lstStyle/>
          <a:p>
            <a:fld id="{6FF4E196-A010-480C-A078-61D4EF757EA8}" type="slidenum">
              <a:rPr lang="en-US" smtClean="0"/>
              <a:t>19</a:t>
            </a:fld>
            <a:endParaRPr lang="en-US"/>
          </a:p>
        </p:txBody>
      </p:sp>
      <p:pic>
        <p:nvPicPr>
          <p:cNvPr id="10" name="Picture 9" descr="A screenshot of a computer&#10;&#10;Description automatically generated">
            <a:extLst>
              <a:ext uri="{FF2B5EF4-FFF2-40B4-BE49-F238E27FC236}">
                <a16:creationId xmlns:a16="http://schemas.microsoft.com/office/drawing/2014/main" id="{1FA5753D-7B9E-64C4-1826-6DF607AD6E3C}"/>
              </a:ext>
            </a:extLst>
          </p:cNvPr>
          <p:cNvPicPr>
            <a:picLocks noChangeAspect="1"/>
          </p:cNvPicPr>
          <p:nvPr/>
        </p:nvPicPr>
        <p:blipFill>
          <a:blip r:embed="rId3"/>
          <a:stretch>
            <a:fillRect/>
          </a:stretch>
        </p:blipFill>
        <p:spPr>
          <a:xfrm>
            <a:off x="841418" y="1829830"/>
            <a:ext cx="2714625" cy="2095500"/>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2475CBA6-5E41-7770-428E-48E32AB90E8D}"/>
              </a:ext>
            </a:extLst>
          </p:cNvPr>
          <p:cNvPicPr>
            <a:picLocks noChangeAspect="1"/>
          </p:cNvPicPr>
          <p:nvPr/>
        </p:nvPicPr>
        <p:blipFill>
          <a:blip r:embed="rId4"/>
          <a:srcRect l="16817" t="-165" b="165"/>
          <a:stretch/>
        </p:blipFill>
        <p:spPr>
          <a:xfrm>
            <a:off x="838200" y="4135160"/>
            <a:ext cx="2714626" cy="2095502"/>
          </a:xfrm>
          <a:prstGeom prst="rect">
            <a:avLst/>
          </a:prstGeom>
        </p:spPr>
      </p:pic>
      <p:pic>
        <p:nvPicPr>
          <p:cNvPr id="13" name="Picture 12" descr="A screenshot of a computer&#10;&#10;Description automatically generated">
            <a:extLst>
              <a:ext uri="{FF2B5EF4-FFF2-40B4-BE49-F238E27FC236}">
                <a16:creationId xmlns:a16="http://schemas.microsoft.com/office/drawing/2014/main" id="{79242BD5-3B5D-F83F-DCC5-F6A59E16E035}"/>
              </a:ext>
            </a:extLst>
          </p:cNvPr>
          <p:cNvPicPr>
            <a:picLocks noChangeAspect="1"/>
          </p:cNvPicPr>
          <p:nvPr/>
        </p:nvPicPr>
        <p:blipFill>
          <a:blip r:embed="rId5"/>
          <a:stretch>
            <a:fillRect/>
          </a:stretch>
        </p:blipFill>
        <p:spPr>
          <a:xfrm>
            <a:off x="5905500" y="1833563"/>
            <a:ext cx="5448300" cy="4438650"/>
          </a:xfrm>
          <a:prstGeom prst="rect">
            <a:avLst/>
          </a:prstGeom>
        </p:spPr>
      </p:pic>
      <p:pic>
        <p:nvPicPr>
          <p:cNvPr id="14" name="Picture 13" descr="A screenshot of a computer&#10;&#10;Description automatically generated">
            <a:extLst>
              <a:ext uri="{FF2B5EF4-FFF2-40B4-BE49-F238E27FC236}">
                <a16:creationId xmlns:a16="http://schemas.microsoft.com/office/drawing/2014/main" id="{6FC437D1-F21E-08CF-BCC1-3F624DBA30EC}"/>
              </a:ext>
            </a:extLst>
          </p:cNvPr>
          <p:cNvPicPr>
            <a:picLocks noChangeAspect="1"/>
          </p:cNvPicPr>
          <p:nvPr/>
        </p:nvPicPr>
        <p:blipFill>
          <a:blip r:embed="rId6"/>
          <a:stretch>
            <a:fillRect/>
          </a:stretch>
        </p:blipFill>
        <p:spPr>
          <a:xfrm>
            <a:off x="3557588" y="2109788"/>
            <a:ext cx="2219325" cy="904875"/>
          </a:xfrm>
          <a:prstGeom prst="rect">
            <a:avLst/>
          </a:prstGeom>
        </p:spPr>
      </p:pic>
      <p:pic>
        <p:nvPicPr>
          <p:cNvPr id="15" name="Picture 14" descr="A blue arrow pointing to the left&#10;&#10;Description automatically generated">
            <a:extLst>
              <a:ext uri="{FF2B5EF4-FFF2-40B4-BE49-F238E27FC236}">
                <a16:creationId xmlns:a16="http://schemas.microsoft.com/office/drawing/2014/main" id="{EEC33591-2EEE-C43B-8416-78922FEE1DF1}"/>
              </a:ext>
            </a:extLst>
          </p:cNvPr>
          <p:cNvPicPr>
            <a:picLocks noChangeAspect="1"/>
          </p:cNvPicPr>
          <p:nvPr/>
        </p:nvPicPr>
        <p:blipFill>
          <a:blip r:embed="rId7"/>
          <a:stretch>
            <a:fillRect/>
          </a:stretch>
        </p:blipFill>
        <p:spPr>
          <a:xfrm>
            <a:off x="4481513" y="3100388"/>
            <a:ext cx="1295400" cy="1657350"/>
          </a:xfrm>
          <a:prstGeom prst="rect">
            <a:avLst/>
          </a:prstGeom>
        </p:spPr>
      </p:pic>
    </p:spTree>
    <p:extLst>
      <p:ext uri="{BB962C8B-B14F-4D97-AF65-F5344CB8AC3E}">
        <p14:creationId xmlns:p14="http://schemas.microsoft.com/office/powerpoint/2010/main" val="3381242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14005-77DA-40A6-8422-38EDB2CE831F}"/>
              </a:ext>
            </a:extLst>
          </p:cNvPr>
          <p:cNvSpPr>
            <a:spLocks noGrp="1"/>
          </p:cNvSpPr>
          <p:nvPr>
            <p:ph type="ctrTitle"/>
          </p:nvPr>
        </p:nvSpPr>
        <p:spPr/>
        <p:txBody>
          <a:bodyPr>
            <a:normAutofit/>
          </a:bodyPr>
          <a:lstStyle/>
          <a:p>
            <a:r>
              <a:rPr lang="en-US" sz="5400" b="1" dirty="0">
                <a:latin typeface="Georgia" panose="02040502050405020303" pitchFamily="18" charset="0"/>
              </a:rPr>
              <a:t>Excel Hacks for Budget Preparation </a:t>
            </a:r>
          </a:p>
        </p:txBody>
      </p:sp>
      <p:sp>
        <p:nvSpPr>
          <p:cNvPr id="3" name="Subtitle 2">
            <a:extLst>
              <a:ext uri="{FF2B5EF4-FFF2-40B4-BE49-F238E27FC236}">
                <a16:creationId xmlns:a16="http://schemas.microsoft.com/office/drawing/2014/main" id="{17459A1B-F24E-4185-91DB-466694896902}"/>
              </a:ext>
            </a:extLst>
          </p:cNvPr>
          <p:cNvSpPr>
            <a:spLocks noGrp="1"/>
          </p:cNvSpPr>
          <p:nvPr>
            <p:ph type="subTitle" idx="1"/>
          </p:nvPr>
        </p:nvSpPr>
        <p:spPr>
          <a:xfrm>
            <a:off x="1524000" y="3602037"/>
            <a:ext cx="9144000" cy="1986999"/>
          </a:xfrm>
        </p:spPr>
        <p:txBody>
          <a:bodyPr>
            <a:normAutofit fontScale="92500" lnSpcReduction="10000"/>
          </a:bodyPr>
          <a:lstStyle/>
          <a:p>
            <a:r>
              <a:rPr lang="en-US" dirty="0">
                <a:latin typeface="Georgia" panose="02040502050405020303" pitchFamily="18" charset="0"/>
              </a:rPr>
              <a:t>Catherine Shults, </a:t>
            </a:r>
            <a:r>
              <a:rPr lang="en-US" dirty="0">
                <a:latin typeface="Georgia" panose="02040502050405020303" pitchFamily="18" charset="0"/>
                <a:hlinkClick r:id="rId2"/>
              </a:rPr>
              <a:t>cmshults@wisc.edu</a:t>
            </a:r>
            <a:r>
              <a:rPr lang="en-US" dirty="0">
                <a:latin typeface="Georgia" panose="02040502050405020303" pitchFamily="18" charset="0"/>
              </a:rPr>
              <a:t> </a:t>
            </a:r>
          </a:p>
          <a:p>
            <a:r>
              <a:rPr lang="en-US" dirty="0">
                <a:latin typeface="Georgia" panose="02040502050405020303" pitchFamily="18" charset="0"/>
              </a:rPr>
              <a:t>Research Administrator, Department of Mechanical Engineering</a:t>
            </a:r>
          </a:p>
          <a:p>
            <a:r>
              <a:rPr lang="en-US" dirty="0">
                <a:latin typeface="Georgia" panose="02040502050405020303" pitchFamily="18" charset="0"/>
              </a:rPr>
              <a:t>And</a:t>
            </a:r>
          </a:p>
          <a:p>
            <a:r>
              <a:rPr lang="en-US" dirty="0">
                <a:latin typeface="Georgia" panose="02040502050405020303" pitchFamily="18" charset="0"/>
              </a:rPr>
              <a:t>Chrystin Schultz, </a:t>
            </a:r>
            <a:r>
              <a:rPr lang="en-US" dirty="0">
                <a:latin typeface="Georgia" panose="02040502050405020303" pitchFamily="18" charset="0"/>
                <a:hlinkClick r:id="rId3"/>
              </a:rPr>
              <a:t>chrystin.schultz@wisc.edu</a:t>
            </a:r>
            <a:r>
              <a:rPr lang="en-US" dirty="0">
                <a:latin typeface="Georgia" panose="02040502050405020303" pitchFamily="18" charset="0"/>
              </a:rPr>
              <a:t> </a:t>
            </a:r>
          </a:p>
          <a:p>
            <a:r>
              <a:rPr lang="en-US" dirty="0">
                <a:latin typeface="Georgia" panose="02040502050405020303" pitchFamily="18" charset="0"/>
              </a:rPr>
              <a:t>Pre-Award Administrator, College of Engineering Dean’s Office</a:t>
            </a:r>
          </a:p>
        </p:txBody>
      </p:sp>
      <p:sp>
        <p:nvSpPr>
          <p:cNvPr id="4" name="Slide Number Placeholder 3">
            <a:extLst>
              <a:ext uri="{FF2B5EF4-FFF2-40B4-BE49-F238E27FC236}">
                <a16:creationId xmlns:a16="http://schemas.microsoft.com/office/drawing/2014/main" id="{774B8F9E-1AA7-4A3B-A56E-E1990EDCF93A}"/>
              </a:ext>
            </a:extLst>
          </p:cNvPr>
          <p:cNvSpPr>
            <a:spLocks noGrp="1"/>
          </p:cNvSpPr>
          <p:nvPr>
            <p:ph type="sldNum" sz="quarter" idx="4"/>
          </p:nvPr>
        </p:nvSpPr>
        <p:spPr/>
        <p:txBody>
          <a:bodyPr/>
          <a:lstStyle/>
          <a:p>
            <a:fld id="{6FF4E196-A010-480C-A078-61D4EF757EA8}" type="slidenum">
              <a:rPr lang="en-US" smtClean="0"/>
              <a:t>2</a:t>
            </a:fld>
            <a:endParaRPr lang="en-US"/>
          </a:p>
        </p:txBody>
      </p:sp>
    </p:spTree>
    <p:extLst>
      <p:ext uri="{BB962C8B-B14F-4D97-AF65-F5344CB8AC3E}">
        <p14:creationId xmlns:p14="http://schemas.microsoft.com/office/powerpoint/2010/main" val="2358610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94F12-2583-45A0-A201-C0AFE5F3D468}"/>
              </a:ext>
            </a:extLst>
          </p:cNvPr>
          <p:cNvSpPr>
            <a:spLocks noGrp="1"/>
          </p:cNvSpPr>
          <p:nvPr>
            <p:ph type="title"/>
          </p:nvPr>
        </p:nvSpPr>
        <p:spPr/>
        <p:txBody>
          <a:bodyPr/>
          <a:lstStyle/>
          <a:p>
            <a:pPr algn="ctr"/>
            <a:r>
              <a:rPr lang="en-US"/>
              <a:t>Goal Seek</a:t>
            </a:r>
            <a:endParaRPr lang="en-US" dirty="0"/>
          </a:p>
        </p:txBody>
      </p:sp>
      <p:sp>
        <p:nvSpPr>
          <p:cNvPr id="3" name="Slide Number Placeholder 2">
            <a:extLst>
              <a:ext uri="{FF2B5EF4-FFF2-40B4-BE49-F238E27FC236}">
                <a16:creationId xmlns:a16="http://schemas.microsoft.com/office/drawing/2014/main" id="{360106FB-C0AB-4796-8493-EF159F2DC4A7}"/>
              </a:ext>
            </a:extLst>
          </p:cNvPr>
          <p:cNvSpPr>
            <a:spLocks noGrp="1"/>
          </p:cNvSpPr>
          <p:nvPr>
            <p:ph type="sldNum" sz="quarter" idx="4"/>
          </p:nvPr>
        </p:nvSpPr>
        <p:spPr/>
        <p:txBody>
          <a:bodyPr/>
          <a:lstStyle/>
          <a:p>
            <a:fld id="{6FF4E196-A010-480C-A078-61D4EF757EA8}" type="slidenum">
              <a:rPr lang="en-US" smtClean="0"/>
              <a:t>20</a:t>
            </a:fld>
            <a:endParaRPr lang="en-US"/>
          </a:p>
        </p:txBody>
      </p:sp>
      <p:pic>
        <p:nvPicPr>
          <p:cNvPr id="5" name="Picture 4">
            <a:extLst>
              <a:ext uri="{FF2B5EF4-FFF2-40B4-BE49-F238E27FC236}">
                <a16:creationId xmlns:a16="http://schemas.microsoft.com/office/drawing/2014/main" id="{8DEA3EE3-FB9D-4203-B374-B47E213E6900}"/>
              </a:ext>
            </a:extLst>
          </p:cNvPr>
          <p:cNvPicPr>
            <a:picLocks noChangeAspect="1"/>
          </p:cNvPicPr>
          <p:nvPr/>
        </p:nvPicPr>
        <p:blipFill>
          <a:blip r:embed="rId3"/>
          <a:stretch>
            <a:fillRect/>
          </a:stretch>
        </p:blipFill>
        <p:spPr>
          <a:xfrm>
            <a:off x="1570994" y="2123140"/>
            <a:ext cx="3543795" cy="2172003"/>
          </a:xfrm>
          <a:prstGeom prst="rect">
            <a:avLst/>
          </a:prstGeom>
        </p:spPr>
      </p:pic>
      <p:pic>
        <p:nvPicPr>
          <p:cNvPr id="7" name="Picture 6">
            <a:extLst>
              <a:ext uri="{FF2B5EF4-FFF2-40B4-BE49-F238E27FC236}">
                <a16:creationId xmlns:a16="http://schemas.microsoft.com/office/drawing/2014/main" id="{4C055BAC-032A-4FB1-832E-691621BEBB65}"/>
              </a:ext>
            </a:extLst>
          </p:cNvPr>
          <p:cNvPicPr>
            <a:picLocks noChangeAspect="1"/>
          </p:cNvPicPr>
          <p:nvPr/>
        </p:nvPicPr>
        <p:blipFill>
          <a:blip r:embed="rId4"/>
          <a:stretch>
            <a:fillRect/>
          </a:stretch>
        </p:blipFill>
        <p:spPr>
          <a:xfrm>
            <a:off x="6096000" y="1983180"/>
            <a:ext cx="4525006" cy="2152950"/>
          </a:xfrm>
          <a:prstGeom prst="rect">
            <a:avLst/>
          </a:prstGeom>
        </p:spPr>
      </p:pic>
      <p:sp>
        <p:nvSpPr>
          <p:cNvPr id="8" name="TextBox 7">
            <a:extLst>
              <a:ext uri="{FF2B5EF4-FFF2-40B4-BE49-F238E27FC236}">
                <a16:creationId xmlns:a16="http://schemas.microsoft.com/office/drawing/2014/main" id="{7468DD99-80B9-4EF3-9EDB-99894660E87D}"/>
              </a:ext>
            </a:extLst>
          </p:cNvPr>
          <p:cNvSpPr txBox="1"/>
          <p:nvPr/>
        </p:nvSpPr>
        <p:spPr>
          <a:xfrm>
            <a:off x="1703586" y="4101004"/>
            <a:ext cx="3722914" cy="923330"/>
          </a:xfrm>
          <a:prstGeom prst="rect">
            <a:avLst/>
          </a:prstGeom>
          <a:noFill/>
        </p:spPr>
        <p:txBody>
          <a:bodyPr wrap="square" rtlCol="0">
            <a:spAutoFit/>
          </a:bodyPr>
          <a:lstStyle/>
          <a:p>
            <a:r>
              <a:rPr lang="en-US" b="1" dirty="0"/>
              <a:t>Goal Seek </a:t>
            </a:r>
            <a:r>
              <a:rPr lang="en-US" dirty="0"/>
              <a:t>is located on the </a:t>
            </a:r>
            <a:r>
              <a:rPr lang="en-US" b="1" dirty="0"/>
              <a:t>Data tab </a:t>
            </a:r>
            <a:r>
              <a:rPr lang="en-US" dirty="0"/>
              <a:t>near the right side in the </a:t>
            </a:r>
            <a:r>
              <a:rPr lang="en-US" b="1" dirty="0"/>
              <a:t>What-if</a:t>
            </a:r>
            <a:r>
              <a:rPr lang="en-US" dirty="0"/>
              <a:t> </a:t>
            </a:r>
            <a:r>
              <a:rPr lang="en-US" b="1" dirty="0"/>
              <a:t>Analysis</a:t>
            </a:r>
            <a:r>
              <a:rPr lang="en-US" dirty="0"/>
              <a:t> drop down menu.</a:t>
            </a:r>
          </a:p>
        </p:txBody>
      </p:sp>
      <p:sp>
        <p:nvSpPr>
          <p:cNvPr id="9" name="TextBox 8">
            <a:extLst>
              <a:ext uri="{FF2B5EF4-FFF2-40B4-BE49-F238E27FC236}">
                <a16:creationId xmlns:a16="http://schemas.microsoft.com/office/drawing/2014/main" id="{4033F00D-73E6-4B58-96AB-A6453BB3D1BB}"/>
              </a:ext>
            </a:extLst>
          </p:cNvPr>
          <p:cNvSpPr txBox="1"/>
          <p:nvPr/>
        </p:nvSpPr>
        <p:spPr>
          <a:xfrm>
            <a:off x="6096000" y="4419291"/>
            <a:ext cx="4960776" cy="1754326"/>
          </a:xfrm>
          <a:prstGeom prst="rect">
            <a:avLst/>
          </a:prstGeom>
          <a:noFill/>
        </p:spPr>
        <p:txBody>
          <a:bodyPr wrap="square" rtlCol="0">
            <a:spAutoFit/>
          </a:bodyPr>
          <a:lstStyle/>
          <a:p>
            <a:pPr marL="285750" indent="-285750">
              <a:buFont typeface="Arial" panose="020B0604020202020204" pitchFamily="34" charset="0"/>
              <a:buChar char="•"/>
            </a:pPr>
            <a:r>
              <a:rPr lang="en-US" dirty="0"/>
              <a:t>The </a:t>
            </a:r>
            <a:r>
              <a:rPr lang="en-US" b="1" dirty="0">
                <a:solidFill>
                  <a:srgbClr val="7030A0"/>
                </a:solidFill>
              </a:rPr>
              <a:t>Set cell </a:t>
            </a:r>
            <a:r>
              <a:rPr lang="en-US" u="sng" dirty="0"/>
              <a:t>MUST</a:t>
            </a:r>
            <a:r>
              <a:rPr lang="en-US" dirty="0"/>
              <a:t> contain a formula</a:t>
            </a:r>
          </a:p>
          <a:p>
            <a:pPr marL="285750" indent="-285750">
              <a:buFont typeface="Arial" panose="020B0604020202020204" pitchFamily="34" charset="0"/>
              <a:buChar char="•"/>
            </a:pPr>
            <a:r>
              <a:rPr lang="en-US" dirty="0"/>
              <a:t>The </a:t>
            </a:r>
            <a:r>
              <a:rPr lang="en-US" b="1" dirty="0">
                <a:solidFill>
                  <a:srgbClr val="7030A0"/>
                </a:solidFill>
              </a:rPr>
              <a:t>To value cell </a:t>
            </a:r>
            <a:r>
              <a:rPr lang="en-US" dirty="0"/>
              <a:t>is the value you are trying to reach</a:t>
            </a:r>
          </a:p>
          <a:p>
            <a:pPr marL="285750" indent="-285750">
              <a:buFont typeface="Arial" panose="020B0604020202020204" pitchFamily="34" charset="0"/>
              <a:buChar char="•"/>
            </a:pPr>
            <a:r>
              <a:rPr lang="en-US" dirty="0"/>
              <a:t>The </a:t>
            </a:r>
            <a:r>
              <a:rPr lang="en-US" b="1" dirty="0">
                <a:solidFill>
                  <a:srgbClr val="7030A0"/>
                </a:solidFill>
              </a:rPr>
              <a:t>By changing cel</a:t>
            </a:r>
            <a:r>
              <a:rPr lang="en-US" b="1" dirty="0"/>
              <a:t>l </a:t>
            </a:r>
            <a:r>
              <a:rPr lang="en-US" u="sng" dirty="0"/>
              <a:t>MUST</a:t>
            </a:r>
            <a:r>
              <a:rPr lang="en-US" dirty="0"/>
              <a:t> be in some way linked to the Set cell by a formula. </a:t>
            </a:r>
            <a:r>
              <a:rPr lang="en-US" b="1" dirty="0"/>
              <a:t>It MUST be a value </a:t>
            </a:r>
            <a:r>
              <a:rPr lang="en-US" dirty="0"/>
              <a:t>and cannot contain a formula itself.</a:t>
            </a:r>
          </a:p>
        </p:txBody>
      </p:sp>
    </p:spTree>
    <p:extLst>
      <p:ext uri="{BB962C8B-B14F-4D97-AF65-F5344CB8AC3E}">
        <p14:creationId xmlns:p14="http://schemas.microsoft.com/office/powerpoint/2010/main" val="2197007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DE0C5-E331-4E25-B75E-090496E86BC7}"/>
              </a:ext>
            </a:extLst>
          </p:cNvPr>
          <p:cNvSpPr>
            <a:spLocks noGrp="1"/>
          </p:cNvSpPr>
          <p:nvPr>
            <p:ph type="title"/>
          </p:nvPr>
        </p:nvSpPr>
        <p:spPr/>
        <p:txBody>
          <a:bodyPr/>
          <a:lstStyle/>
          <a:p>
            <a:r>
              <a:rPr lang="en-US" dirty="0"/>
              <a:t>Resources</a:t>
            </a:r>
          </a:p>
        </p:txBody>
      </p:sp>
      <p:sp>
        <p:nvSpPr>
          <p:cNvPr id="4" name="Content Placeholder 3">
            <a:extLst>
              <a:ext uri="{FF2B5EF4-FFF2-40B4-BE49-F238E27FC236}">
                <a16:creationId xmlns:a16="http://schemas.microsoft.com/office/drawing/2014/main" id="{F102BC5B-18A1-48D2-96C7-47F8E449BB60}"/>
              </a:ext>
            </a:extLst>
          </p:cNvPr>
          <p:cNvSpPr>
            <a:spLocks noGrp="1"/>
          </p:cNvSpPr>
          <p:nvPr>
            <p:ph idx="1"/>
          </p:nvPr>
        </p:nvSpPr>
        <p:spPr/>
        <p:txBody>
          <a:bodyPr/>
          <a:lstStyle/>
          <a:p>
            <a:r>
              <a:rPr lang="en-US" dirty="0" err="1"/>
              <a:t>LinkedIN</a:t>
            </a:r>
            <a:r>
              <a:rPr lang="en-US" dirty="0"/>
              <a:t> Learning </a:t>
            </a:r>
            <a:r>
              <a:rPr lang="en-US" dirty="0">
                <a:hlinkClick r:id="rId2"/>
              </a:rPr>
              <a:t>https://it.wisc.edu/services/online-training-linkedin-learning/</a:t>
            </a:r>
            <a:r>
              <a:rPr lang="en-US" dirty="0"/>
              <a:t> </a:t>
            </a:r>
          </a:p>
          <a:p>
            <a:r>
              <a:rPr lang="en-US" dirty="0"/>
              <a:t>YouTube Videos – There are many. This one is a former UW Research Admin and more specific to our roles: </a:t>
            </a:r>
            <a:r>
              <a:rPr lang="en-US" dirty="0">
                <a:hlinkClick r:id="rId3" tooltip="https://www.youtube.com/@excel-spark"/>
              </a:rPr>
              <a:t>https://www.youtube.com/@excel-spark</a:t>
            </a:r>
            <a:endParaRPr lang="en-US" dirty="0"/>
          </a:p>
          <a:p>
            <a:r>
              <a:rPr lang="en-US" dirty="0"/>
              <a:t>Blogs</a:t>
            </a:r>
          </a:p>
          <a:p>
            <a:r>
              <a:rPr lang="en-US" dirty="0"/>
              <a:t>Ask your favorite Artificial Intelligence chatbot</a:t>
            </a:r>
          </a:p>
          <a:p>
            <a:r>
              <a:rPr lang="en-US" dirty="0"/>
              <a:t>Colleagues!</a:t>
            </a:r>
          </a:p>
        </p:txBody>
      </p:sp>
      <p:sp>
        <p:nvSpPr>
          <p:cNvPr id="3" name="Slide Number Placeholder 2">
            <a:extLst>
              <a:ext uri="{FF2B5EF4-FFF2-40B4-BE49-F238E27FC236}">
                <a16:creationId xmlns:a16="http://schemas.microsoft.com/office/drawing/2014/main" id="{8D2447FA-6358-4826-AE24-226DF39E4C42}"/>
              </a:ext>
            </a:extLst>
          </p:cNvPr>
          <p:cNvSpPr>
            <a:spLocks noGrp="1"/>
          </p:cNvSpPr>
          <p:nvPr>
            <p:ph type="sldNum" sz="quarter" idx="4"/>
          </p:nvPr>
        </p:nvSpPr>
        <p:spPr/>
        <p:txBody>
          <a:bodyPr/>
          <a:lstStyle/>
          <a:p>
            <a:fld id="{6FF4E196-A010-480C-A078-61D4EF757EA8}" type="slidenum">
              <a:rPr lang="en-US" smtClean="0"/>
              <a:t>21</a:t>
            </a:fld>
            <a:endParaRPr lang="en-US"/>
          </a:p>
        </p:txBody>
      </p:sp>
    </p:spTree>
    <p:extLst>
      <p:ext uri="{BB962C8B-B14F-4D97-AF65-F5344CB8AC3E}">
        <p14:creationId xmlns:p14="http://schemas.microsoft.com/office/powerpoint/2010/main" val="2728732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B32CFF-0E34-4BB2-93EC-6626670D8378}"/>
              </a:ext>
            </a:extLst>
          </p:cNvPr>
          <p:cNvSpPr>
            <a:spLocks noGrp="1"/>
          </p:cNvSpPr>
          <p:nvPr>
            <p:ph type="title"/>
          </p:nvPr>
        </p:nvSpPr>
        <p:spPr/>
        <p:txBody>
          <a:bodyPr/>
          <a:lstStyle/>
          <a:p>
            <a:r>
              <a:rPr lang="en-US" dirty="0"/>
              <a:t>Questions?</a:t>
            </a:r>
          </a:p>
        </p:txBody>
      </p:sp>
      <p:pic>
        <p:nvPicPr>
          <p:cNvPr id="5" name="Content Placeholder 4">
            <a:extLst>
              <a:ext uri="{FF2B5EF4-FFF2-40B4-BE49-F238E27FC236}">
                <a16:creationId xmlns:a16="http://schemas.microsoft.com/office/drawing/2014/main" id="{51961F69-2009-448C-BD5B-0227064EDA30}"/>
              </a:ext>
            </a:extLst>
          </p:cNvPr>
          <p:cNvPicPr>
            <a:picLocks noGrp="1" noChangeAspect="1"/>
          </p:cNvPicPr>
          <p:nvPr>
            <p:ph idx="1"/>
          </p:nvPr>
        </p:nvPicPr>
        <p:blipFill>
          <a:blip r:embed="rId3"/>
          <a:stretch>
            <a:fillRect/>
          </a:stretch>
        </p:blipFill>
        <p:spPr>
          <a:xfrm>
            <a:off x="3920331" y="1868423"/>
            <a:ext cx="4351337" cy="4351337"/>
          </a:xfrm>
          <a:prstGeom prst="rect">
            <a:avLst/>
          </a:prstGeom>
        </p:spPr>
      </p:pic>
      <p:sp>
        <p:nvSpPr>
          <p:cNvPr id="2" name="Slide Number Placeholder 1">
            <a:extLst>
              <a:ext uri="{FF2B5EF4-FFF2-40B4-BE49-F238E27FC236}">
                <a16:creationId xmlns:a16="http://schemas.microsoft.com/office/drawing/2014/main" id="{7107F949-E6C6-4004-83E4-9F7770890F5D}"/>
              </a:ext>
            </a:extLst>
          </p:cNvPr>
          <p:cNvSpPr>
            <a:spLocks noGrp="1"/>
          </p:cNvSpPr>
          <p:nvPr>
            <p:ph type="sldNum" sz="quarter" idx="4"/>
          </p:nvPr>
        </p:nvSpPr>
        <p:spPr/>
        <p:txBody>
          <a:bodyPr/>
          <a:lstStyle/>
          <a:p>
            <a:fld id="{6FF4E196-A010-480C-A078-61D4EF757EA8}" type="slidenum">
              <a:rPr lang="en-US" smtClean="0"/>
              <a:t>22</a:t>
            </a:fld>
            <a:endParaRPr lang="en-US"/>
          </a:p>
        </p:txBody>
      </p:sp>
    </p:spTree>
    <p:extLst>
      <p:ext uri="{BB962C8B-B14F-4D97-AF65-F5344CB8AC3E}">
        <p14:creationId xmlns:p14="http://schemas.microsoft.com/office/powerpoint/2010/main" val="1617696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14005-77DA-40A6-8422-38EDB2CE831F}"/>
              </a:ext>
            </a:extLst>
          </p:cNvPr>
          <p:cNvSpPr>
            <a:spLocks noGrp="1"/>
          </p:cNvSpPr>
          <p:nvPr>
            <p:ph type="ctrTitle"/>
          </p:nvPr>
        </p:nvSpPr>
        <p:spPr/>
        <p:txBody>
          <a:bodyPr>
            <a:normAutofit/>
          </a:bodyPr>
          <a:lstStyle/>
          <a:p>
            <a:r>
              <a:rPr lang="en-US" sz="5400" b="1" dirty="0">
                <a:latin typeface="Georgia" panose="02040502050405020303" pitchFamily="18" charset="0"/>
              </a:rPr>
              <a:t>Excel Hacks for Budget Preparation </a:t>
            </a:r>
          </a:p>
        </p:txBody>
      </p:sp>
      <p:sp>
        <p:nvSpPr>
          <p:cNvPr id="3" name="Subtitle 2">
            <a:extLst>
              <a:ext uri="{FF2B5EF4-FFF2-40B4-BE49-F238E27FC236}">
                <a16:creationId xmlns:a16="http://schemas.microsoft.com/office/drawing/2014/main" id="{17459A1B-F24E-4185-91DB-466694896902}"/>
              </a:ext>
            </a:extLst>
          </p:cNvPr>
          <p:cNvSpPr>
            <a:spLocks noGrp="1"/>
          </p:cNvSpPr>
          <p:nvPr>
            <p:ph type="subTitle" idx="1"/>
          </p:nvPr>
        </p:nvSpPr>
        <p:spPr>
          <a:xfrm>
            <a:off x="1524000" y="3602037"/>
            <a:ext cx="9144000" cy="1986999"/>
          </a:xfrm>
        </p:spPr>
        <p:txBody>
          <a:bodyPr>
            <a:normAutofit fontScale="92500" lnSpcReduction="10000"/>
          </a:bodyPr>
          <a:lstStyle/>
          <a:p>
            <a:r>
              <a:rPr lang="en-US" dirty="0">
                <a:latin typeface="Georgia" panose="02040502050405020303" pitchFamily="18" charset="0"/>
              </a:rPr>
              <a:t>Catherine Shults, </a:t>
            </a:r>
            <a:r>
              <a:rPr lang="en-US" dirty="0">
                <a:latin typeface="Georgia" panose="02040502050405020303" pitchFamily="18" charset="0"/>
                <a:hlinkClick r:id="rId2"/>
              </a:rPr>
              <a:t>cmshults@wisc.edu</a:t>
            </a:r>
            <a:r>
              <a:rPr lang="en-US" dirty="0">
                <a:latin typeface="Georgia" panose="02040502050405020303" pitchFamily="18" charset="0"/>
              </a:rPr>
              <a:t> </a:t>
            </a:r>
          </a:p>
          <a:p>
            <a:r>
              <a:rPr lang="en-US" dirty="0">
                <a:latin typeface="Georgia" panose="02040502050405020303" pitchFamily="18" charset="0"/>
              </a:rPr>
              <a:t>Research Administrator, Department of Mechanical Engineering</a:t>
            </a:r>
          </a:p>
          <a:p>
            <a:r>
              <a:rPr lang="en-US" dirty="0">
                <a:latin typeface="Georgia" panose="02040502050405020303" pitchFamily="18" charset="0"/>
              </a:rPr>
              <a:t>And</a:t>
            </a:r>
          </a:p>
          <a:p>
            <a:r>
              <a:rPr lang="en-US" dirty="0">
                <a:latin typeface="Georgia" panose="02040502050405020303" pitchFamily="18" charset="0"/>
              </a:rPr>
              <a:t>Chrystin Schultz, </a:t>
            </a:r>
            <a:r>
              <a:rPr lang="en-US" dirty="0">
                <a:latin typeface="Georgia" panose="02040502050405020303" pitchFamily="18" charset="0"/>
                <a:hlinkClick r:id="rId3"/>
              </a:rPr>
              <a:t>chrystin.schultz@wisc.edu</a:t>
            </a:r>
            <a:r>
              <a:rPr lang="en-US" dirty="0">
                <a:latin typeface="Georgia" panose="02040502050405020303" pitchFamily="18" charset="0"/>
              </a:rPr>
              <a:t> </a:t>
            </a:r>
          </a:p>
          <a:p>
            <a:r>
              <a:rPr lang="en-US" dirty="0">
                <a:latin typeface="Georgia" panose="02040502050405020303" pitchFamily="18" charset="0"/>
              </a:rPr>
              <a:t>Pre-Award Administrator, College of Engineering Dean’s Office</a:t>
            </a:r>
          </a:p>
        </p:txBody>
      </p:sp>
      <p:sp>
        <p:nvSpPr>
          <p:cNvPr id="4" name="Slide Number Placeholder 3">
            <a:extLst>
              <a:ext uri="{FF2B5EF4-FFF2-40B4-BE49-F238E27FC236}">
                <a16:creationId xmlns:a16="http://schemas.microsoft.com/office/drawing/2014/main" id="{774B8F9E-1AA7-4A3B-A56E-E1990EDCF93A}"/>
              </a:ext>
            </a:extLst>
          </p:cNvPr>
          <p:cNvSpPr>
            <a:spLocks noGrp="1"/>
          </p:cNvSpPr>
          <p:nvPr>
            <p:ph type="sldNum" sz="quarter" idx="4"/>
          </p:nvPr>
        </p:nvSpPr>
        <p:spPr/>
        <p:txBody>
          <a:bodyPr/>
          <a:lstStyle/>
          <a:p>
            <a:fld id="{6FF4E196-A010-480C-A078-61D4EF757EA8}" type="slidenum">
              <a:rPr lang="en-US" smtClean="0"/>
              <a:t>23</a:t>
            </a:fld>
            <a:endParaRPr lang="en-US"/>
          </a:p>
        </p:txBody>
      </p:sp>
    </p:spTree>
    <p:extLst>
      <p:ext uri="{BB962C8B-B14F-4D97-AF65-F5344CB8AC3E}">
        <p14:creationId xmlns:p14="http://schemas.microsoft.com/office/powerpoint/2010/main" val="3672773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455CDE5-EF02-4884-803D-D8718CAE7C4F}"/>
              </a:ext>
            </a:extLst>
          </p:cNvPr>
          <p:cNvSpPr>
            <a:spLocks noGrp="1"/>
          </p:cNvSpPr>
          <p:nvPr>
            <p:ph type="title"/>
          </p:nvPr>
        </p:nvSpPr>
        <p:spPr/>
        <p:txBody>
          <a:bodyPr/>
          <a:lstStyle/>
          <a:p>
            <a:r>
              <a:rPr lang="en-US" dirty="0"/>
              <a:t>Learning Objectives</a:t>
            </a:r>
          </a:p>
        </p:txBody>
      </p:sp>
      <p:graphicFrame>
        <p:nvGraphicFramePr>
          <p:cNvPr id="13" name="Content Placeholder 6">
            <a:extLst>
              <a:ext uri="{FF2B5EF4-FFF2-40B4-BE49-F238E27FC236}">
                <a16:creationId xmlns:a16="http://schemas.microsoft.com/office/drawing/2014/main" id="{2E02D019-718B-7BB5-95CC-985BC4674007}"/>
              </a:ext>
            </a:extLst>
          </p:cNvPr>
          <p:cNvGraphicFramePr>
            <a:graphicFrameLocks noGrp="1"/>
          </p:cNvGraphicFramePr>
          <p:nvPr>
            <p:ph idx="1"/>
            <p:extLst>
              <p:ext uri="{D42A27DB-BD31-4B8C-83A1-F6EECF244321}">
                <p14:modId xmlns:p14="http://schemas.microsoft.com/office/powerpoint/2010/main" val="4049918747"/>
              </p:ext>
            </p:extLst>
          </p:nvPr>
        </p:nvGraphicFramePr>
        <p:xfrm>
          <a:off x="838200" y="1875052"/>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BB5C0D3D-82A4-445A-8D65-55D78F6FFAF7}"/>
              </a:ext>
            </a:extLst>
          </p:cNvPr>
          <p:cNvSpPr>
            <a:spLocks noGrp="1"/>
          </p:cNvSpPr>
          <p:nvPr>
            <p:ph type="sldNum" sz="quarter" idx="4"/>
          </p:nvPr>
        </p:nvSpPr>
        <p:spPr/>
        <p:txBody>
          <a:bodyPr/>
          <a:lstStyle/>
          <a:p>
            <a:fld id="{6FF4E196-A010-480C-A078-61D4EF757EA8}" type="slidenum">
              <a:rPr lang="en-US" smtClean="0"/>
              <a:t>3</a:t>
            </a:fld>
            <a:endParaRPr lang="en-US"/>
          </a:p>
        </p:txBody>
      </p:sp>
    </p:spTree>
    <p:extLst>
      <p:ext uri="{BB962C8B-B14F-4D97-AF65-F5344CB8AC3E}">
        <p14:creationId xmlns:p14="http://schemas.microsoft.com/office/powerpoint/2010/main" val="660534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8" descr="Work tools and supplies">
            <a:extLst>
              <a:ext uri="{FF2B5EF4-FFF2-40B4-BE49-F238E27FC236}">
                <a16:creationId xmlns:a16="http://schemas.microsoft.com/office/drawing/2014/main" id="{1BE3E193-55DB-EC3C-6F67-600C26A3F1E0}"/>
              </a:ext>
            </a:extLst>
          </p:cNvPr>
          <p:cNvPicPr>
            <a:picLocks noChangeAspect="1"/>
          </p:cNvPicPr>
          <p:nvPr/>
        </p:nvPicPr>
        <p:blipFill>
          <a:blip r:embed="rId3"/>
          <a:srcRect t="7865" b="7865"/>
          <a:stretch/>
        </p:blipFill>
        <p:spPr>
          <a:xfrm>
            <a:off x="1" y="1"/>
            <a:ext cx="12192000" cy="6857999"/>
          </a:xfrm>
          <a:prstGeom prst="rect">
            <a:avLst/>
          </a:prstGeom>
        </p:spPr>
      </p:pic>
      <p:sp useBgFill="1">
        <p:nvSpPr>
          <p:cNvPr id="31" name="Freeform: Shape 30">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Title 5">
            <a:extLst>
              <a:ext uri="{FF2B5EF4-FFF2-40B4-BE49-F238E27FC236}">
                <a16:creationId xmlns:a16="http://schemas.microsoft.com/office/drawing/2014/main" id="{0EAF18E0-0A17-47B7-8517-AE65AD8C6385}"/>
              </a:ext>
            </a:extLst>
          </p:cNvPr>
          <p:cNvSpPr>
            <a:spLocks noGrp="1"/>
          </p:cNvSpPr>
          <p:nvPr>
            <p:ph type="title"/>
          </p:nvPr>
        </p:nvSpPr>
        <p:spPr>
          <a:xfrm>
            <a:off x="1037809" y="1071350"/>
            <a:ext cx="4775162" cy="1339382"/>
          </a:xfrm>
        </p:spPr>
        <p:txBody>
          <a:bodyPr>
            <a:normAutofit/>
          </a:bodyPr>
          <a:lstStyle/>
          <a:p>
            <a:pPr algn="ctr"/>
            <a:r>
              <a:rPr lang="en-US" sz="3600" dirty="0"/>
              <a:t>Why do we care about Excel?</a:t>
            </a:r>
          </a:p>
        </p:txBody>
      </p:sp>
      <p:sp>
        <p:nvSpPr>
          <p:cNvPr id="33"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6">
            <a:extLst>
              <a:ext uri="{FF2B5EF4-FFF2-40B4-BE49-F238E27FC236}">
                <a16:creationId xmlns:a16="http://schemas.microsoft.com/office/drawing/2014/main" id="{66860D36-6411-4BB4-80AF-504492030535}"/>
              </a:ext>
            </a:extLst>
          </p:cNvPr>
          <p:cNvSpPr>
            <a:spLocks noGrp="1"/>
          </p:cNvSpPr>
          <p:nvPr>
            <p:ph idx="1"/>
          </p:nvPr>
        </p:nvSpPr>
        <p:spPr>
          <a:xfrm>
            <a:off x="1196167" y="2410732"/>
            <a:ext cx="4458446" cy="3109740"/>
          </a:xfrm>
        </p:spPr>
        <p:txBody>
          <a:bodyPr anchor="ctr">
            <a:normAutofit/>
          </a:bodyPr>
          <a:lstStyle/>
          <a:p>
            <a:r>
              <a:rPr lang="en-US" sz="2000" dirty="0"/>
              <a:t>Is your template calculating what you think it is?</a:t>
            </a:r>
          </a:p>
          <a:p>
            <a:r>
              <a:rPr lang="en-US" sz="2000" dirty="0"/>
              <a:t>Understanding basic Excel functionality will give you the </a:t>
            </a:r>
            <a:r>
              <a:rPr lang="en-US" dirty="0">
                <a:solidFill>
                  <a:srgbClr val="0070C0"/>
                </a:solidFill>
              </a:rPr>
              <a:t>confidence to explore</a:t>
            </a:r>
            <a:r>
              <a:rPr lang="en-US" dirty="0"/>
              <a:t> </a:t>
            </a:r>
            <a:r>
              <a:rPr lang="en-US" sz="2000" dirty="0"/>
              <a:t>the broader functionality of this essential tool and its applications in Research Administration in more complicated situations.</a:t>
            </a:r>
          </a:p>
        </p:txBody>
      </p:sp>
      <p:sp>
        <p:nvSpPr>
          <p:cNvPr id="5" name="Slide Number Placeholder 4">
            <a:extLst>
              <a:ext uri="{FF2B5EF4-FFF2-40B4-BE49-F238E27FC236}">
                <a16:creationId xmlns:a16="http://schemas.microsoft.com/office/drawing/2014/main" id="{188E5D7A-C357-4DF3-9A7A-362DE3662EA3}"/>
              </a:ext>
            </a:extLst>
          </p:cNvPr>
          <p:cNvSpPr>
            <a:spLocks noGrp="1"/>
          </p:cNvSpPr>
          <p:nvPr>
            <p:ph type="sldNum" sz="quarter" idx="4"/>
          </p:nvPr>
        </p:nvSpPr>
        <p:spPr>
          <a:xfrm>
            <a:off x="8610600" y="6356350"/>
            <a:ext cx="2743200" cy="365125"/>
          </a:xfrm>
        </p:spPr>
        <p:txBody>
          <a:bodyPr>
            <a:normAutofit/>
          </a:bodyPr>
          <a:lstStyle/>
          <a:p>
            <a:pPr>
              <a:spcAft>
                <a:spcPts val="600"/>
              </a:spcAft>
            </a:pPr>
            <a:fld id="{6FF4E196-A010-480C-A078-61D4EF757EA8}" type="slidenum">
              <a:rPr lang="en-US" sz="1000">
                <a:solidFill>
                  <a:srgbClr val="FFFFFF"/>
                </a:solidFill>
              </a:rPr>
              <a:pPr>
                <a:spcAft>
                  <a:spcPts val="600"/>
                </a:spcAft>
              </a:pPr>
              <a:t>4</a:t>
            </a:fld>
            <a:endParaRPr lang="en-US" sz="1000">
              <a:solidFill>
                <a:srgbClr val="FFFFFF"/>
              </a:solidFill>
            </a:endParaRPr>
          </a:p>
        </p:txBody>
      </p:sp>
    </p:spTree>
    <p:extLst>
      <p:ext uri="{BB962C8B-B14F-4D97-AF65-F5344CB8AC3E}">
        <p14:creationId xmlns:p14="http://schemas.microsoft.com/office/powerpoint/2010/main" val="3568340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53784-2D3A-5F76-6538-DC676D79E7CB}"/>
              </a:ext>
            </a:extLst>
          </p:cNvPr>
          <p:cNvSpPr>
            <a:spLocks noGrp="1"/>
          </p:cNvSpPr>
          <p:nvPr>
            <p:ph type="title"/>
          </p:nvPr>
        </p:nvSpPr>
        <p:spPr/>
        <p:txBody>
          <a:bodyPr/>
          <a:lstStyle/>
          <a:p>
            <a:pPr algn="ctr"/>
            <a:r>
              <a:rPr lang="en-US" dirty="0">
                <a:ea typeface="Calibri Light"/>
                <a:cs typeface="Calibri Light"/>
              </a:rPr>
              <a:t>Understanding a Basic Formula</a:t>
            </a:r>
            <a:endParaRPr lang="en-US" dirty="0"/>
          </a:p>
        </p:txBody>
      </p:sp>
      <p:pic>
        <p:nvPicPr>
          <p:cNvPr id="7" name="Picture Placeholder 6">
            <a:extLst>
              <a:ext uri="{FF2B5EF4-FFF2-40B4-BE49-F238E27FC236}">
                <a16:creationId xmlns:a16="http://schemas.microsoft.com/office/drawing/2014/main" id="{75485418-C4E9-4DE5-9C8B-B10C2EFA05CA}"/>
              </a:ext>
            </a:extLst>
          </p:cNvPr>
          <p:cNvPicPr>
            <a:picLocks noGrp="1" noChangeAspect="1"/>
          </p:cNvPicPr>
          <p:nvPr>
            <p:ph type="pic" idx="1"/>
          </p:nvPr>
        </p:nvPicPr>
        <p:blipFill rotWithShape="1">
          <a:blip r:embed="rId3"/>
          <a:srcRect t="515" b="515"/>
          <a:stretch/>
        </p:blipFill>
        <p:spPr/>
      </p:pic>
      <p:sp>
        <p:nvSpPr>
          <p:cNvPr id="4" name="Text Placeholder 3">
            <a:extLst>
              <a:ext uri="{FF2B5EF4-FFF2-40B4-BE49-F238E27FC236}">
                <a16:creationId xmlns:a16="http://schemas.microsoft.com/office/drawing/2014/main" id="{A2C3755A-3083-7DF6-2BF1-805B0D908E0F}"/>
              </a:ext>
            </a:extLst>
          </p:cNvPr>
          <p:cNvSpPr>
            <a:spLocks noGrp="1"/>
          </p:cNvSpPr>
          <p:nvPr>
            <p:ph type="body" sz="half" idx="2"/>
          </p:nvPr>
        </p:nvSpPr>
        <p:spPr>
          <a:xfrm>
            <a:off x="839788" y="2379306"/>
            <a:ext cx="3932237" cy="3489682"/>
          </a:xfrm>
        </p:spPr>
        <p:txBody>
          <a:bodyPr vert="horz" lIns="91440" tIns="45720" rIns="91440" bIns="45720" rtlCol="0" anchor="t">
            <a:normAutofit lnSpcReduction="10000"/>
          </a:bodyPr>
          <a:lstStyle/>
          <a:p>
            <a:r>
              <a:rPr lang="en-US" dirty="0">
                <a:ea typeface="Calibri"/>
                <a:cs typeface="Calibri"/>
              </a:rPr>
              <a:t>Excel formulas and functions are the backbone of data analysis: </a:t>
            </a:r>
          </a:p>
          <a:p>
            <a:pPr marL="285750" indent="-285750">
              <a:buFont typeface="Arial" panose="020B0604020202020204" pitchFamily="34" charset="0"/>
              <a:buChar char="•"/>
            </a:pPr>
            <a:r>
              <a:rPr lang="en-US" dirty="0">
                <a:ea typeface="Calibri"/>
                <a:cs typeface="Calibri"/>
              </a:rPr>
              <a:t>Perform calculations</a:t>
            </a:r>
          </a:p>
          <a:p>
            <a:pPr marL="285750" indent="-285750">
              <a:buFont typeface="Arial" panose="020B0604020202020204" pitchFamily="34" charset="0"/>
              <a:buChar char="•"/>
            </a:pPr>
            <a:r>
              <a:rPr lang="en-US" dirty="0">
                <a:ea typeface="Calibri"/>
                <a:cs typeface="Calibri"/>
              </a:rPr>
              <a:t>Analyze data</a:t>
            </a:r>
          </a:p>
          <a:p>
            <a:pPr marL="285750" indent="-285750">
              <a:buFont typeface="Arial" panose="020B0604020202020204" pitchFamily="34" charset="0"/>
              <a:buChar char="•"/>
            </a:pPr>
            <a:r>
              <a:rPr lang="en-US" dirty="0">
                <a:ea typeface="Calibri"/>
                <a:cs typeface="Calibri"/>
              </a:rPr>
              <a:t>Automate tasks</a:t>
            </a:r>
          </a:p>
          <a:p>
            <a:endParaRPr lang="en-US" dirty="0">
              <a:ea typeface="Calibri"/>
              <a:cs typeface="Calibri"/>
            </a:endParaRPr>
          </a:p>
          <a:p>
            <a:r>
              <a:rPr lang="en-US" dirty="0">
                <a:ea typeface="Calibri"/>
                <a:cs typeface="Calibri"/>
              </a:rPr>
              <a:t>Components of a basic formula</a:t>
            </a:r>
          </a:p>
          <a:p>
            <a:pPr marL="285750" indent="-285750">
              <a:buFont typeface="Arial" panose="020B0604020202020204" pitchFamily="34" charset="0"/>
              <a:buChar char="•"/>
            </a:pPr>
            <a:r>
              <a:rPr lang="en-US" dirty="0">
                <a:ea typeface="Calibri"/>
                <a:cs typeface="Calibri"/>
              </a:rPr>
              <a:t>All formulas and functions begin with the Equals Sign =</a:t>
            </a:r>
          </a:p>
          <a:p>
            <a:pPr marL="285750" indent="-285750">
              <a:buFont typeface="Arial" panose="020B0604020202020204" pitchFamily="34" charset="0"/>
              <a:buChar char="•"/>
            </a:pPr>
            <a:r>
              <a:rPr lang="en-US" dirty="0">
                <a:ea typeface="Calibri"/>
                <a:cs typeface="Calibri"/>
              </a:rPr>
              <a:t>One or more cell references</a:t>
            </a:r>
          </a:p>
          <a:p>
            <a:pPr marL="285750" indent="-285750">
              <a:buFont typeface="Arial" panose="020B0604020202020204" pitchFamily="34" charset="0"/>
              <a:buChar char="•"/>
            </a:pPr>
            <a:r>
              <a:rPr lang="en-US" dirty="0">
                <a:ea typeface="Calibri"/>
                <a:cs typeface="Calibri"/>
              </a:rPr>
              <a:t>May contain an operator: </a:t>
            </a:r>
            <a:r>
              <a:rPr lang="en-US" sz="1800" dirty="0">
                <a:effectLst/>
                <a:latin typeface="Calibri" panose="020F0502020204030204" pitchFamily="34" charset="0"/>
                <a:ea typeface="Calibri" panose="020F0502020204030204" pitchFamily="34" charset="0"/>
              </a:rPr>
              <a:t>(</a:t>
            </a:r>
            <a:r>
              <a:rPr lang="en-US" sz="1800" dirty="0">
                <a:solidFill>
                  <a:srgbClr val="4472C4"/>
                </a:solidFill>
                <a:effectLst/>
                <a:latin typeface="Calibri" panose="020F0502020204030204" pitchFamily="34" charset="0"/>
                <a:ea typeface="Calibri" panose="020F0502020204030204" pitchFamily="34" charset="0"/>
              </a:rPr>
              <a:t>+</a:t>
            </a:r>
            <a:r>
              <a:rPr lang="en-US" sz="1800" dirty="0">
                <a:effectLst/>
                <a:latin typeface="Calibri" panose="020F0502020204030204" pitchFamily="34" charset="0"/>
                <a:ea typeface="Calibri" panose="020F0502020204030204" pitchFamily="34" charset="0"/>
              </a:rPr>
              <a:t>, </a:t>
            </a:r>
            <a:r>
              <a:rPr lang="en-US" sz="1800" dirty="0">
                <a:solidFill>
                  <a:srgbClr val="4472C4"/>
                </a:solidFill>
                <a:effectLst/>
                <a:latin typeface="Calibri" panose="020F0502020204030204" pitchFamily="34" charset="0"/>
                <a:ea typeface="Calibri" panose="020F0502020204030204" pitchFamily="34" charset="0"/>
              </a:rPr>
              <a:t>-</a:t>
            </a:r>
            <a:r>
              <a:rPr lang="en-US" sz="1800" dirty="0">
                <a:effectLst/>
                <a:latin typeface="Calibri" panose="020F0502020204030204" pitchFamily="34" charset="0"/>
                <a:ea typeface="Calibri" panose="020F0502020204030204" pitchFamily="34" charset="0"/>
              </a:rPr>
              <a:t>, </a:t>
            </a:r>
            <a:r>
              <a:rPr lang="en-US" sz="1800" dirty="0">
                <a:solidFill>
                  <a:srgbClr val="4472C4"/>
                </a:solidFill>
                <a:effectLst/>
                <a:latin typeface="Calibri" panose="020F0502020204030204" pitchFamily="34" charset="0"/>
                <a:ea typeface="Calibri" panose="020F0502020204030204" pitchFamily="34" charset="0"/>
              </a:rPr>
              <a:t>*</a:t>
            </a:r>
            <a:r>
              <a:rPr lang="en-US" sz="1800" dirty="0">
                <a:effectLst/>
                <a:latin typeface="Calibri" panose="020F0502020204030204" pitchFamily="34" charset="0"/>
                <a:ea typeface="Calibri" panose="020F0502020204030204" pitchFamily="34" charset="0"/>
              </a:rPr>
              <a:t>, </a:t>
            </a:r>
            <a:r>
              <a:rPr lang="en-US" sz="1800" dirty="0">
                <a:solidFill>
                  <a:srgbClr val="4472C4"/>
                </a:solidFill>
                <a:effectLst/>
                <a:latin typeface="Calibri" panose="020F0502020204030204" pitchFamily="34" charset="0"/>
                <a:ea typeface="Calibri" panose="020F0502020204030204" pitchFamily="34" charset="0"/>
              </a:rPr>
              <a:t>/</a:t>
            </a:r>
            <a:r>
              <a:rPr lang="en-US" sz="1800" dirty="0">
                <a:effectLst/>
                <a:latin typeface="Calibri" panose="020F0502020204030204" pitchFamily="34" charset="0"/>
                <a:ea typeface="Calibri" panose="020F0502020204030204" pitchFamily="34" charset="0"/>
              </a:rPr>
              <a:t>)</a:t>
            </a:r>
            <a:endParaRPr lang="en-US" dirty="0">
              <a:ea typeface="Calibri"/>
              <a:cs typeface="Calibri"/>
            </a:endParaRPr>
          </a:p>
          <a:p>
            <a:endParaRPr lang="en-US" dirty="0">
              <a:ea typeface="Calibri"/>
              <a:cs typeface="Calibri"/>
            </a:endParaRPr>
          </a:p>
          <a:p>
            <a:endParaRPr lang="en-US" dirty="0">
              <a:ea typeface="Calibri"/>
              <a:cs typeface="Calibri"/>
            </a:endParaRPr>
          </a:p>
        </p:txBody>
      </p:sp>
      <p:sp>
        <p:nvSpPr>
          <p:cNvPr id="5" name="Slide Number Placeholder 4">
            <a:extLst>
              <a:ext uri="{FF2B5EF4-FFF2-40B4-BE49-F238E27FC236}">
                <a16:creationId xmlns:a16="http://schemas.microsoft.com/office/drawing/2014/main" id="{3DD6B733-5BB4-4CB6-AC7A-F226E4B0F7E7}"/>
              </a:ext>
            </a:extLst>
          </p:cNvPr>
          <p:cNvSpPr>
            <a:spLocks noGrp="1"/>
          </p:cNvSpPr>
          <p:nvPr>
            <p:ph type="sldNum" sz="quarter" idx="4"/>
          </p:nvPr>
        </p:nvSpPr>
        <p:spPr/>
        <p:txBody>
          <a:bodyPr/>
          <a:lstStyle/>
          <a:p>
            <a:fld id="{6FF4E196-A010-480C-A078-61D4EF757EA8}" type="slidenum">
              <a:rPr lang="en-US" smtClean="0"/>
              <a:t>5</a:t>
            </a:fld>
            <a:endParaRPr lang="en-US"/>
          </a:p>
        </p:txBody>
      </p:sp>
    </p:spTree>
    <p:extLst>
      <p:ext uri="{BB962C8B-B14F-4D97-AF65-F5344CB8AC3E}">
        <p14:creationId xmlns:p14="http://schemas.microsoft.com/office/powerpoint/2010/main" val="3564049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3906C-38D2-4F58-B9B2-343F3FC0FCB2}"/>
              </a:ext>
            </a:extLst>
          </p:cNvPr>
          <p:cNvSpPr>
            <a:spLocks noGrp="1"/>
          </p:cNvSpPr>
          <p:nvPr>
            <p:ph type="title"/>
          </p:nvPr>
        </p:nvSpPr>
        <p:spPr>
          <a:xfrm>
            <a:off x="839788" y="457200"/>
            <a:ext cx="3932237" cy="1600200"/>
          </a:xfrm>
        </p:spPr>
        <p:txBody>
          <a:bodyPr anchor="b">
            <a:normAutofit/>
          </a:bodyPr>
          <a:lstStyle/>
          <a:p>
            <a:r>
              <a:rPr lang="en-US" dirty="0"/>
              <a:t>Order of operations</a:t>
            </a:r>
            <a:endParaRPr lang="en-US"/>
          </a:p>
        </p:txBody>
      </p:sp>
      <p:pic>
        <p:nvPicPr>
          <p:cNvPr id="7" name="Picture 6">
            <a:extLst>
              <a:ext uri="{FF2B5EF4-FFF2-40B4-BE49-F238E27FC236}">
                <a16:creationId xmlns:a16="http://schemas.microsoft.com/office/drawing/2014/main" id="{019F5DCE-CEB8-412E-889D-5D44392E4649}"/>
              </a:ext>
            </a:extLst>
          </p:cNvPr>
          <p:cNvPicPr/>
          <p:nvPr/>
        </p:nvPicPr>
        <p:blipFill>
          <a:blip r:embed="rId3">
            <a:extLst>
              <a:ext uri="{28A0092B-C50C-407E-A947-70E740481C1C}">
                <a14:useLocalDpi xmlns:a14="http://schemas.microsoft.com/office/drawing/2010/main" val="0"/>
              </a:ext>
            </a:extLst>
          </a:blip>
          <a:stretch>
            <a:fillRect/>
          </a:stretch>
        </p:blipFill>
        <p:spPr>
          <a:xfrm>
            <a:off x="5996775" y="79900"/>
            <a:ext cx="3932237" cy="6577251"/>
          </a:xfrm>
          <a:prstGeom prst="rect">
            <a:avLst/>
          </a:prstGeom>
          <a:noFill/>
        </p:spPr>
      </p:pic>
      <p:sp>
        <p:nvSpPr>
          <p:cNvPr id="12" name="Text Placeholder 3">
            <a:extLst>
              <a:ext uri="{FF2B5EF4-FFF2-40B4-BE49-F238E27FC236}">
                <a16:creationId xmlns:a16="http://schemas.microsoft.com/office/drawing/2014/main" id="{BE42DB13-A43F-374E-81A7-7B7EE9E865AF}"/>
              </a:ext>
            </a:extLst>
          </p:cNvPr>
          <p:cNvSpPr>
            <a:spLocks noGrp="1"/>
          </p:cNvSpPr>
          <p:nvPr>
            <p:ph type="body" sz="half" idx="2"/>
          </p:nvPr>
        </p:nvSpPr>
        <p:spPr>
          <a:xfrm>
            <a:off x="839788" y="2057400"/>
            <a:ext cx="3932237" cy="3811588"/>
          </a:xfrm>
        </p:spPr>
        <p:txBody>
          <a:bodyPr>
            <a:normAutofit/>
          </a:bodyPr>
          <a:lstStyle/>
          <a:p>
            <a:r>
              <a:rPr lang="en-US" sz="1800" kern="100" dirty="0">
                <a:effectLst/>
                <a:latin typeface="Calibri" panose="020F0502020204030204" pitchFamily="34" charset="0"/>
                <a:ea typeface="Calibri" panose="020F0502020204030204" pitchFamily="34" charset="0"/>
                <a:cs typeface="Calibri" panose="020F0502020204030204" pitchFamily="34" charset="0"/>
              </a:rPr>
              <a:t>In mathematical expressions (including Excel formulas) that contain more than one mathematical operation, the </a:t>
            </a:r>
            <a:r>
              <a:rPr lang="en-US" sz="1800" b="1" kern="100" dirty="0">
                <a:effectLst/>
                <a:latin typeface="Calibri" panose="020F0502020204030204" pitchFamily="34" charset="0"/>
                <a:ea typeface="Calibri" panose="020F0502020204030204" pitchFamily="34" charset="0"/>
                <a:cs typeface="Calibri" panose="020F0502020204030204" pitchFamily="34" charset="0"/>
              </a:rPr>
              <a:t>standard order of operations</a:t>
            </a:r>
            <a:r>
              <a:rPr lang="en-US" sz="1800" kern="100" dirty="0">
                <a:effectLst/>
                <a:latin typeface="Calibri" panose="020F0502020204030204" pitchFamily="34" charset="0"/>
                <a:ea typeface="Calibri" panose="020F0502020204030204" pitchFamily="34" charset="0"/>
                <a:cs typeface="Calibri" panose="020F0502020204030204" pitchFamily="34" charset="0"/>
              </a:rPr>
              <a:t> determines the order in which the operations are solved. The standard order is often referred to by the mnemonic acronym PEMDAS, which helps you remember the order: Parentheses first, followed by Exponents, Multiplication and Division (solved from left to right), and finally Addition and Subtraction (solved from left to right). The graphic to the right illustrates how this works.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490964F5-F6A2-48FF-8B93-82EB3F2E9EA0}"/>
              </a:ext>
            </a:extLst>
          </p:cNvPr>
          <p:cNvSpPr>
            <a:spLocks noGrp="1"/>
          </p:cNvSpPr>
          <p:nvPr>
            <p:ph type="sldNum" sz="quarter" idx="4"/>
          </p:nvPr>
        </p:nvSpPr>
        <p:spPr>
          <a:xfrm>
            <a:off x="9175708" y="6204389"/>
            <a:ext cx="2743200" cy="365125"/>
          </a:xfrm>
        </p:spPr>
        <p:txBody>
          <a:bodyPr anchor="ctr">
            <a:normAutofit/>
          </a:bodyPr>
          <a:lstStyle/>
          <a:p>
            <a:pPr>
              <a:spcAft>
                <a:spcPts val="600"/>
              </a:spcAft>
            </a:pPr>
            <a:fld id="{6FF4E196-A010-480C-A078-61D4EF757EA8}" type="slidenum">
              <a:rPr lang="en-US" smtClean="0"/>
              <a:pPr>
                <a:spcAft>
                  <a:spcPts val="600"/>
                </a:spcAft>
              </a:pPr>
              <a:t>6</a:t>
            </a:fld>
            <a:endParaRPr lang="en-US"/>
          </a:p>
        </p:txBody>
      </p:sp>
      <p:sp>
        <p:nvSpPr>
          <p:cNvPr id="8" name="TextBox 7">
            <a:extLst>
              <a:ext uri="{FF2B5EF4-FFF2-40B4-BE49-F238E27FC236}">
                <a16:creationId xmlns:a16="http://schemas.microsoft.com/office/drawing/2014/main" id="{7A11FC90-8446-4234-9F10-D8657E057B9D}"/>
              </a:ext>
            </a:extLst>
          </p:cNvPr>
          <p:cNvSpPr txBox="1"/>
          <p:nvPr/>
        </p:nvSpPr>
        <p:spPr>
          <a:xfrm>
            <a:off x="1517263" y="5950228"/>
            <a:ext cx="4279855" cy="307777"/>
          </a:xfrm>
          <a:prstGeom prst="rect">
            <a:avLst/>
          </a:prstGeom>
          <a:noFill/>
        </p:spPr>
        <p:txBody>
          <a:bodyPr wrap="square" rtlCol="0">
            <a:spAutoFit/>
          </a:bodyPr>
          <a:lstStyle/>
          <a:p>
            <a:r>
              <a:rPr lang="en-US" sz="1400" dirty="0"/>
              <a:t>Graphic </a:t>
            </a:r>
            <a:r>
              <a:rPr lang="en-US" sz="1400"/>
              <a:t>credit Larisa </a:t>
            </a:r>
            <a:r>
              <a:rPr lang="en-US" sz="1400" dirty="0"/>
              <a:t>Roberts and Scott Templeton</a:t>
            </a:r>
          </a:p>
        </p:txBody>
      </p:sp>
    </p:spTree>
    <p:extLst>
      <p:ext uri="{BB962C8B-B14F-4D97-AF65-F5344CB8AC3E}">
        <p14:creationId xmlns:p14="http://schemas.microsoft.com/office/powerpoint/2010/main" val="2960405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3D589-FFC2-4380-9C3D-57CE69507131}"/>
              </a:ext>
            </a:extLst>
          </p:cNvPr>
          <p:cNvSpPr>
            <a:spLocks noGrp="1"/>
          </p:cNvSpPr>
          <p:nvPr>
            <p:ph type="title"/>
          </p:nvPr>
        </p:nvSpPr>
        <p:spPr/>
        <p:txBody>
          <a:bodyPr/>
          <a:lstStyle/>
          <a:p>
            <a:pPr algn="ctr"/>
            <a:r>
              <a:rPr lang="en-US" dirty="0"/>
              <a:t>What is a function?</a:t>
            </a:r>
          </a:p>
        </p:txBody>
      </p:sp>
      <p:sp>
        <p:nvSpPr>
          <p:cNvPr id="5" name="Slide Number Placeholder 4">
            <a:extLst>
              <a:ext uri="{FF2B5EF4-FFF2-40B4-BE49-F238E27FC236}">
                <a16:creationId xmlns:a16="http://schemas.microsoft.com/office/drawing/2014/main" id="{74FF91FA-EC7C-478C-83C1-4D027DDBF788}"/>
              </a:ext>
            </a:extLst>
          </p:cNvPr>
          <p:cNvSpPr>
            <a:spLocks noGrp="1"/>
          </p:cNvSpPr>
          <p:nvPr>
            <p:ph type="sldNum" sz="quarter" idx="4"/>
          </p:nvPr>
        </p:nvSpPr>
        <p:spPr/>
        <p:txBody>
          <a:bodyPr/>
          <a:lstStyle/>
          <a:p>
            <a:fld id="{6FF4E196-A010-480C-A078-61D4EF757EA8}" type="slidenum">
              <a:rPr lang="en-US" smtClean="0"/>
              <a:t>7</a:t>
            </a:fld>
            <a:endParaRPr lang="en-US"/>
          </a:p>
        </p:txBody>
      </p:sp>
      <p:pic>
        <p:nvPicPr>
          <p:cNvPr id="6" name="Picture 5">
            <a:extLst>
              <a:ext uri="{FF2B5EF4-FFF2-40B4-BE49-F238E27FC236}">
                <a16:creationId xmlns:a16="http://schemas.microsoft.com/office/drawing/2014/main" id="{1F7F0CF0-C198-4B64-B1EC-644B2E10D749}"/>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38200" y="2099388"/>
            <a:ext cx="10515600" cy="3760236"/>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0AF66729-53DD-49BE-9889-F03FCE6FF23A}"/>
              </a:ext>
            </a:extLst>
          </p:cNvPr>
          <p:cNvSpPr txBox="1"/>
          <p:nvPr/>
        </p:nvSpPr>
        <p:spPr>
          <a:xfrm>
            <a:off x="1517263" y="6094545"/>
            <a:ext cx="4279855" cy="307777"/>
          </a:xfrm>
          <a:prstGeom prst="rect">
            <a:avLst/>
          </a:prstGeom>
          <a:noFill/>
        </p:spPr>
        <p:txBody>
          <a:bodyPr wrap="square" rtlCol="0">
            <a:spAutoFit/>
          </a:bodyPr>
          <a:lstStyle/>
          <a:p>
            <a:r>
              <a:rPr lang="en-US" sz="1400" dirty="0"/>
              <a:t>Graphic credit Larisa Roberts and Scott Templeton</a:t>
            </a:r>
          </a:p>
        </p:txBody>
      </p:sp>
    </p:spTree>
    <p:extLst>
      <p:ext uri="{BB962C8B-B14F-4D97-AF65-F5344CB8AC3E}">
        <p14:creationId xmlns:p14="http://schemas.microsoft.com/office/powerpoint/2010/main" val="3973644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BB079-4E2D-45DF-95D8-FDE166FFF61D}"/>
              </a:ext>
            </a:extLst>
          </p:cNvPr>
          <p:cNvSpPr>
            <a:spLocks noGrp="1"/>
          </p:cNvSpPr>
          <p:nvPr>
            <p:ph type="title"/>
          </p:nvPr>
        </p:nvSpPr>
        <p:spPr>
          <a:xfrm>
            <a:off x="838200" y="365125"/>
            <a:ext cx="10515600" cy="1325563"/>
          </a:xfrm>
        </p:spPr>
        <p:txBody>
          <a:bodyPr anchor="ctr">
            <a:normAutofit/>
          </a:bodyPr>
          <a:lstStyle/>
          <a:p>
            <a:r>
              <a:rPr lang="en-US" dirty="0"/>
              <a:t>Function Tips</a:t>
            </a:r>
          </a:p>
        </p:txBody>
      </p:sp>
      <p:pic>
        <p:nvPicPr>
          <p:cNvPr id="6" name="Content Placeholder 5">
            <a:extLst>
              <a:ext uri="{FF2B5EF4-FFF2-40B4-BE49-F238E27FC236}">
                <a16:creationId xmlns:a16="http://schemas.microsoft.com/office/drawing/2014/main" id="{9FA5E4A5-94AF-4D3E-B0B2-BCD26D8E4D96}"/>
              </a:ext>
            </a:extLst>
          </p:cNvPr>
          <p:cNvPicPr>
            <a:picLocks noGrp="1" noChangeAspect="1"/>
          </p:cNvPicPr>
          <p:nvPr>
            <p:ph sz="half" idx="1"/>
          </p:nvPr>
        </p:nvPicPr>
        <p:blipFill>
          <a:blip r:embed="rId3"/>
          <a:stretch>
            <a:fillRect/>
          </a:stretch>
        </p:blipFill>
        <p:spPr>
          <a:xfrm>
            <a:off x="1027220" y="3651456"/>
            <a:ext cx="10137559" cy="2292597"/>
          </a:xfrm>
          <a:noFill/>
        </p:spPr>
      </p:pic>
      <p:sp>
        <p:nvSpPr>
          <p:cNvPr id="11" name="Content Placeholder 3">
            <a:extLst>
              <a:ext uri="{FF2B5EF4-FFF2-40B4-BE49-F238E27FC236}">
                <a16:creationId xmlns:a16="http://schemas.microsoft.com/office/drawing/2014/main" id="{6DEA8EAF-EBF2-EAC3-7689-43F37CA91CA6}"/>
              </a:ext>
            </a:extLst>
          </p:cNvPr>
          <p:cNvSpPr>
            <a:spLocks noGrp="1"/>
          </p:cNvSpPr>
          <p:nvPr>
            <p:ph sz="half" idx="2"/>
          </p:nvPr>
        </p:nvSpPr>
        <p:spPr>
          <a:xfrm>
            <a:off x="1417467" y="2038689"/>
            <a:ext cx="9357063" cy="1390311"/>
          </a:xfrm>
        </p:spPr>
        <p:txBody>
          <a:bodyPr>
            <a:noAutofit/>
          </a:bodyPr>
          <a:lstStyle/>
          <a:p>
            <a:pPr marL="0" indent="0">
              <a:buNone/>
            </a:pPr>
            <a:r>
              <a:rPr lang="en-US" b="1" dirty="0">
                <a:solidFill>
                  <a:srgbClr val="7030A0"/>
                </a:solidFill>
                <a:effectLst/>
                <a:latin typeface="Every Run"/>
                <a:ea typeface="Calibri" panose="020F0502020204030204" pitchFamily="34" charset="0"/>
                <a:cs typeface="Times New Roman" panose="02020603050405020304" pitchFamily="18" charset="0"/>
              </a:rPr>
              <a:t>TIP</a:t>
            </a:r>
            <a:r>
              <a:rPr lang="en-US" sz="2400" b="1" dirty="0">
                <a:solidFill>
                  <a:srgbClr val="7030A0"/>
                </a:solidFill>
                <a:effectLst/>
                <a:latin typeface="Every Run"/>
                <a:ea typeface="Calibri" panose="020F0502020204030204" pitchFamily="34" charset="0"/>
                <a:cs typeface="Times New Roman" panose="02020603050405020304" pitchFamily="18" charset="0"/>
              </a:rPr>
              <a:t>:</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When you start typing the name of a function, Excel will suggest available options in the tooltip. Next to the name of the function is a description of what it does. You can scroll or arrow through them and select by pressing tab or double clicking.</a:t>
            </a:r>
            <a:endParaRPr lang="en-US" sz="2400" dirty="0"/>
          </a:p>
        </p:txBody>
      </p:sp>
      <p:sp>
        <p:nvSpPr>
          <p:cNvPr id="4" name="Slide Number Placeholder 3">
            <a:extLst>
              <a:ext uri="{FF2B5EF4-FFF2-40B4-BE49-F238E27FC236}">
                <a16:creationId xmlns:a16="http://schemas.microsoft.com/office/drawing/2014/main" id="{E1D8E11B-6584-4FF4-AB33-03F18DD75ADB}"/>
              </a:ext>
            </a:extLst>
          </p:cNvPr>
          <p:cNvSpPr>
            <a:spLocks noGrp="1"/>
          </p:cNvSpPr>
          <p:nvPr>
            <p:ph type="sldNum" sz="quarter" idx="4"/>
          </p:nvPr>
        </p:nvSpPr>
        <p:spPr>
          <a:xfrm>
            <a:off x="9168588" y="6185317"/>
            <a:ext cx="2743200" cy="365125"/>
          </a:xfrm>
        </p:spPr>
        <p:txBody>
          <a:bodyPr anchor="ctr">
            <a:normAutofit/>
          </a:bodyPr>
          <a:lstStyle/>
          <a:p>
            <a:pPr>
              <a:spcAft>
                <a:spcPts val="600"/>
              </a:spcAft>
            </a:pPr>
            <a:fld id="{6FF4E196-A010-480C-A078-61D4EF757EA8}" type="slidenum">
              <a:rPr lang="en-US" smtClean="0"/>
              <a:pPr>
                <a:spcAft>
                  <a:spcPts val="600"/>
                </a:spcAft>
              </a:pPr>
              <a:t>8</a:t>
            </a:fld>
            <a:endParaRPr lang="en-US"/>
          </a:p>
        </p:txBody>
      </p:sp>
    </p:spTree>
    <p:extLst>
      <p:ext uri="{BB962C8B-B14F-4D97-AF65-F5344CB8AC3E}">
        <p14:creationId xmlns:p14="http://schemas.microsoft.com/office/powerpoint/2010/main" val="2438658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BB079-4E2D-45DF-95D8-FDE166FFF61D}"/>
              </a:ext>
            </a:extLst>
          </p:cNvPr>
          <p:cNvSpPr>
            <a:spLocks noGrp="1"/>
          </p:cNvSpPr>
          <p:nvPr>
            <p:ph type="title"/>
          </p:nvPr>
        </p:nvSpPr>
        <p:spPr>
          <a:xfrm>
            <a:off x="838200" y="365125"/>
            <a:ext cx="10515600" cy="1325563"/>
          </a:xfrm>
        </p:spPr>
        <p:txBody>
          <a:bodyPr anchor="ctr">
            <a:normAutofit/>
          </a:bodyPr>
          <a:lstStyle/>
          <a:p>
            <a:r>
              <a:rPr lang="en-US" dirty="0"/>
              <a:t>Function Tips</a:t>
            </a:r>
          </a:p>
        </p:txBody>
      </p:sp>
      <p:sp>
        <p:nvSpPr>
          <p:cNvPr id="11" name="Content Placeholder 3">
            <a:extLst>
              <a:ext uri="{FF2B5EF4-FFF2-40B4-BE49-F238E27FC236}">
                <a16:creationId xmlns:a16="http://schemas.microsoft.com/office/drawing/2014/main" id="{6DEA8EAF-EBF2-EAC3-7689-43F37CA91CA6}"/>
              </a:ext>
            </a:extLst>
          </p:cNvPr>
          <p:cNvSpPr>
            <a:spLocks noGrp="1"/>
          </p:cNvSpPr>
          <p:nvPr>
            <p:ph sz="half" idx="2"/>
          </p:nvPr>
        </p:nvSpPr>
        <p:spPr>
          <a:xfrm>
            <a:off x="871491" y="2038689"/>
            <a:ext cx="10449017" cy="2537812"/>
          </a:xfrm>
        </p:spPr>
        <p:txBody>
          <a:bodyPr>
            <a:noAutofit/>
          </a:bodyPr>
          <a:lstStyle/>
          <a:p>
            <a:pPr marL="0" marR="0" indent="0" algn="just">
              <a:spcBef>
                <a:spcPts val="0"/>
              </a:spcBef>
              <a:spcAft>
                <a:spcPts val="0"/>
              </a:spcAft>
              <a:buNone/>
            </a:pPr>
            <a:r>
              <a:rPr lang="en-US" b="1" kern="100" dirty="0">
                <a:solidFill>
                  <a:srgbClr val="7030A0"/>
                </a:solidFill>
                <a:effectLst/>
                <a:latin typeface="Every Run"/>
                <a:ea typeface="Calibri" panose="020F0502020204030204" pitchFamily="34" charset="0"/>
                <a:cs typeface="Times New Roman" panose="02020603050405020304" pitchFamily="18" charset="0"/>
              </a:rPr>
              <a:t>TIP</a:t>
            </a:r>
            <a:r>
              <a:rPr lang="en-US" b="1"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en-US"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Once you type the open parenthesis, Excel provides another tooltip. The tooltip tells you what arguments are needed to perform the function. The </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bold</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argument indicates your location in the function. </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Arguments in square brackets are optional. </a:t>
            </a: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a:p>
            <a:pPr marL="0" marR="0" indent="0" algn="just">
              <a:spcBef>
                <a:spcPts val="0"/>
              </a:spcBef>
              <a:spcAft>
                <a:spcPts val="0"/>
              </a:spcAft>
              <a:buNone/>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The below example is a lookup function that returns a value base</a:t>
            </a:r>
            <a:r>
              <a:rPr lang="en-US" sz="2400" kern="100" dirty="0">
                <a:latin typeface="Calibri" panose="020F0502020204030204" pitchFamily="34" charset="0"/>
                <a:ea typeface="Calibri" panose="020F0502020204030204" pitchFamily="34" charset="0"/>
                <a:cs typeface="Times New Roman" panose="02020603050405020304" pitchFamily="18" charset="0"/>
              </a:rPr>
              <a:t>d on the parameters you’ve set up. If you are familiar with </a:t>
            </a:r>
            <a:r>
              <a:rPr lang="en-US" sz="2400" kern="100" dirty="0" err="1">
                <a:latin typeface="Calibri" panose="020F0502020204030204" pitchFamily="34" charset="0"/>
                <a:ea typeface="Calibri" panose="020F0502020204030204" pitchFamily="34" charset="0"/>
                <a:cs typeface="Times New Roman" panose="02020603050405020304" pitchFamily="18" charset="0"/>
              </a:rPr>
              <a:t>Vlookup</a:t>
            </a:r>
            <a:r>
              <a:rPr lang="en-US" sz="2400" kern="100" dirty="0">
                <a:latin typeface="Calibri" panose="020F0502020204030204" pitchFamily="34" charset="0"/>
                <a:ea typeface="Calibri" panose="020F0502020204030204" pitchFamily="34" charset="0"/>
                <a:cs typeface="Times New Roman" panose="02020603050405020304" pitchFamily="18" charset="0"/>
              </a:rPr>
              <a:t>, this is an updated, more intuitive option. It combines well with many logic-based functions.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1D8E11B-6584-4FF4-AB33-03F18DD75ADB}"/>
              </a:ext>
            </a:extLst>
          </p:cNvPr>
          <p:cNvSpPr>
            <a:spLocks noGrp="1"/>
          </p:cNvSpPr>
          <p:nvPr>
            <p:ph type="sldNum" sz="quarter" idx="4"/>
          </p:nvPr>
        </p:nvSpPr>
        <p:spPr>
          <a:xfrm>
            <a:off x="9168588" y="6185317"/>
            <a:ext cx="2743200" cy="365125"/>
          </a:xfrm>
        </p:spPr>
        <p:txBody>
          <a:bodyPr anchor="ctr">
            <a:normAutofit/>
          </a:bodyPr>
          <a:lstStyle/>
          <a:p>
            <a:pPr>
              <a:spcAft>
                <a:spcPts val="600"/>
              </a:spcAft>
            </a:pPr>
            <a:fld id="{6FF4E196-A010-480C-A078-61D4EF757EA8}" type="slidenum">
              <a:rPr lang="en-US" smtClean="0"/>
              <a:pPr>
                <a:spcAft>
                  <a:spcPts val="600"/>
                </a:spcAft>
              </a:pPr>
              <a:t>9</a:t>
            </a:fld>
            <a:endParaRPr lang="en-US"/>
          </a:p>
        </p:txBody>
      </p:sp>
      <p:pic>
        <p:nvPicPr>
          <p:cNvPr id="8" name="Picture 7">
            <a:extLst>
              <a:ext uri="{FF2B5EF4-FFF2-40B4-BE49-F238E27FC236}">
                <a16:creationId xmlns:a16="http://schemas.microsoft.com/office/drawing/2014/main" id="{C7241866-C397-4E42-819B-B4FFFB41C028}"/>
              </a:ext>
            </a:extLst>
          </p:cNvPr>
          <p:cNvPicPr>
            <a:picLocks noChangeAspect="1"/>
          </p:cNvPicPr>
          <p:nvPr/>
        </p:nvPicPr>
        <p:blipFill>
          <a:blip r:embed="rId3"/>
          <a:stretch>
            <a:fillRect/>
          </a:stretch>
        </p:blipFill>
        <p:spPr>
          <a:xfrm>
            <a:off x="871491" y="4681429"/>
            <a:ext cx="10449017" cy="1398960"/>
          </a:xfrm>
          <a:prstGeom prst="rect">
            <a:avLst/>
          </a:prstGeom>
        </p:spPr>
      </p:pic>
    </p:spTree>
    <p:extLst>
      <p:ext uri="{BB962C8B-B14F-4D97-AF65-F5344CB8AC3E}">
        <p14:creationId xmlns:p14="http://schemas.microsoft.com/office/powerpoint/2010/main" val="42176820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2490</TotalTime>
  <Words>1485</Words>
  <Application>Microsoft Office PowerPoint</Application>
  <PresentationFormat>Widescreen</PresentationFormat>
  <Paragraphs>160</Paragraphs>
  <Slides>23</Slides>
  <Notes>18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-apple-system</vt:lpstr>
      <vt:lpstr>Arial</vt:lpstr>
      <vt:lpstr>Calibri</vt:lpstr>
      <vt:lpstr>Calibri Light</vt:lpstr>
      <vt:lpstr>Every Run</vt:lpstr>
      <vt:lpstr>Georgia</vt:lpstr>
      <vt:lpstr>Symbol</vt:lpstr>
      <vt:lpstr>Office Theme</vt:lpstr>
      <vt:lpstr>Custom Design</vt:lpstr>
      <vt:lpstr>PowerPoint Presentation</vt:lpstr>
      <vt:lpstr>Excel Hacks for Budget Preparation </vt:lpstr>
      <vt:lpstr>Learning Objectives</vt:lpstr>
      <vt:lpstr>Why do we care about Excel?</vt:lpstr>
      <vt:lpstr>Understanding a Basic Formula</vt:lpstr>
      <vt:lpstr>Order of operations</vt:lpstr>
      <vt:lpstr>What is a function?</vt:lpstr>
      <vt:lpstr>Function Tips</vt:lpstr>
      <vt:lpstr>Function Tips</vt:lpstr>
      <vt:lpstr>Writing Formulas and Functions</vt:lpstr>
      <vt:lpstr>Writing Formulas and Functions cont. </vt:lpstr>
      <vt:lpstr>Writing Formulas and Functions cont. </vt:lpstr>
      <vt:lpstr>Copying formulas by dragging them</vt:lpstr>
      <vt:lpstr>Referencing cells on other tabs</vt:lpstr>
      <vt:lpstr>You can use AI to help you!</vt:lpstr>
      <vt:lpstr>Absolute, Relative, and Mixed Cell References</vt:lpstr>
      <vt:lpstr>SumTotal Bar</vt:lpstr>
      <vt:lpstr>Quick Access Toolbar!</vt:lpstr>
      <vt:lpstr>Quick Access Toolbar!</vt:lpstr>
      <vt:lpstr>Goal Seek</vt:lpstr>
      <vt:lpstr>Resources</vt:lpstr>
      <vt:lpstr>Questions?</vt:lpstr>
      <vt:lpstr>Excel Hacks for Budget Preparation </vt:lpstr>
    </vt:vector>
  </TitlesOfParts>
  <Company>UW-Madison - Research and Sponsored Programs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Melanie Hebl</dc:creator>
  <cp:lastModifiedBy>Catherine Shults</cp:lastModifiedBy>
  <cp:revision>195</cp:revision>
  <dcterms:created xsi:type="dcterms:W3CDTF">2017-07-11T15:13:22Z</dcterms:created>
  <dcterms:modified xsi:type="dcterms:W3CDTF">2024-11-07T13:24:42Z</dcterms:modified>
</cp:coreProperties>
</file>